
<file path=[Content_Types].xml><?xml version="1.0" encoding="utf-8"?>
<Types xmlns="http://schemas.openxmlformats.org/package/2006/content-types">
  <Default ContentType="image/bmp" Extension="bmp"/>
  <Default ContentType="image/gif" Extension="gif"/>
  <Default ContentType="image/jpg" Extension="jpeg"/>
  <Default ContentType="application/movie" Extension="mov"/>
  <Default ContentType="application/pdf" Extension="pdf"/>
  <Default ContentType="image/png" Extension="png"/>
  <Default ContentType="application/vnd.openxmlformats-package.relationships+xml" Extension="rels"/>
  <Default ContentType="image/tif" Extension="tif"/>
  <Default ContentType="application/vnd.openxmlformats-officedocument.vmlDrawing" Extension="vml"/>
  <Default ContentType="application/vnd.openxmlformats-officedocument.spreadsheetml.sheet" Extension="xlsx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commentAuthors+xml" PartName="/ppt/commentAuthors.xml"/>
  <Override ContentType="image/jpeg" PartName="/ppt/media/image1.jpeg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3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algn="ctr" defTabSz="584200" indent="228600">
      <a:defRPr sz="3600">
        <a:latin typeface="+mn-lt"/>
        <a:ea typeface="+mn-ea"/>
        <a:cs typeface="+mn-cs"/>
        <a:sym typeface="Helvetica Light"/>
      </a:defRPr>
    </a:lvl2pPr>
    <a:lvl3pPr algn="ctr" defTabSz="584200" indent="457200">
      <a:defRPr sz="3600">
        <a:latin typeface="+mn-lt"/>
        <a:ea typeface="+mn-ea"/>
        <a:cs typeface="+mn-cs"/>
        <a:sym typeface="Helvetica Light"/>
      </a:defRPr>
    </a:lvl3pPr>
    <a:lvl4pPr algn="ctr" defTabSz="584200" indent="685800">
      <a:defRPr sz="3600">
        <a:latin typeface="+mn-lt"/>
        <a:ea typeface="+mn-ea"/>
        <a:cs typeface="+mn-cs"/>
        <a:sym typeface="Helvetica Light"/>
      </a:defRPr>
    </a:lvl4pPr>
    <a:lvl5pPr algn="ctr" defTabSz="584200" indent="914400">
      <a:defRPr sz="3600">
        <a:latin typeface="+mn-lt"/>
        <a:ea typeface="+mn-ea"/>
        <a:cs typeface="+mn-cs"/>
        <a:sym typeface="Helvetica Light"/>
      </a:defRPr>
    </a:lvl5pPr>
    <a:lvl6pPr algn="ctr" defTabSz="584200" indent="1143000">
      <a:defRPr sz="3600">
        <a:latin typeface="+mn-lt"/>
        <a:ea typeface="+mn-ea"/>
        <a:cs typeface="+mn-cs"/>
        <a:sym typeface="Helvetica Light"/>
      </a:defRPr>
    </a:lvl6pPr>
    <a:lvl7pPr algn="ctr" defTabSz="584200" indent="1371600">
      <a:defRPr sz="3600">
        <a:latin typeface="+mn-lt"/>
        <a:ea typeface="+mn-ea"/>
        <a:cs typeface="+mn-cs"/>
        <a:sym typeface="Helvetica Light"/>
      </a:defRPr>
    </a:lvl7pPr>
    <a:lvl8pPr algn="ctr" defTabSz="584200" indent="1600200">
      <a:defRPr sz="3600">
        <a:latin typeface="+mn-lt"/>
        <a:ea typeface="+mn-ea"/>
        <a:cs typeface="+mn-cs"/>
        <a:sym typeface="Helvetica Light"/>
      </a:defRPr>
    </a:lvl8pPr>
    <a:lvl9pPr algn="ctr" defTabSz="584200" indent="18288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no"?><Relationships xmlns="http://schemas.openxmlformats.org/package/2006/relationships"><Relationship Id="rId1" Target="presProps.xml" Type="http://schemas.openxmlformats.org/officeDocument/2006/relationships/presProps"/><Relationship Id="rId10" Target="slides/slide3.xml" Type="http://schemas.openxmlformats.org/officeDocument/2006/relationships/slide"/><Relationship Id="rId11" Target="slides/slide4.xml" Type="http://schemas.openxmlformats.org/officeDocument/2006/relationships/slide"/><Relationship Id="rId12" Target="slides/slide5.xml" Type="http://schemas.openxmlformats.org/officeDocument/2006/relationships/slide"/><Relationship Id="rId13" Target="slides/slide6.xml" Type="http://schemas.openxmlformats.org/officeDocument/2006/relationships/slide"/><Relationship Id="rId14" Target="slides/slide7.xml" Type="http://schemas.openxmlformats.org/officeDocument/2006/relationships/slide"/><Relationship Id="rId15" Target="slides/slide8.xml" Type="http://schemas.openxmlformats.org/officeDocument/2006/relationships/slide"/><Relationship Id="rId16" Target="slides/slide9.xml" Type="http://schemas.openxmlformats.org/officeDocument/2006/relationships/slide"/><Relationship Id="rId17" Target="slides/slide10.xml" Type="http://schemas.openxmlformats.org/officeDocument/2006/relationships/slide"/><Relationship Id="rId18" Target="slides/slide11.xml" Type="http://schemas.openxmlformats.org/officeDocument/2006/relationships/slide"/><Relationship Id="rId19" Target="slides/slide12.xml" Type="http://schemas.openxmlformats.org/officeDocument/2006/relationships/slide"/><Relationship Id="rId2" Target="viewProps.xml" Type="http://schemas.openxmlformats.org/officeDocument/2006/relationships/viewProps"/><Relationship Id="rId20" Target="slides/slide13.xml" Type="http://schemas.openxmlformats.org/officeDocument/2006/relationships/slide"/><Relationship Id="rId21" Target="slides/slide14.xml" Type="http://schemas.openxmlformats.org/officeDocument/2006/relationships/slide"/><Relationship Id="rId22" Target="slides/slide15.xml" Type="http://schemas.openxmlformats.org/officeDocument/2006/relationships/slide"/><Relationship Id="rId23" Target="slides/slide16.xml" Type="http://schemas.openxmlformats.org/officeDocument/2006/relationships/slide"/><Relationship Id="rId24" Target="slides/slide17.xml" Type="http://schemas.openxmlformats.org/officeDocument/2006/relationships/slide"/><Relationship Id="rId25" Target="slides/slide18.xml" Type="http://schemas.openxmlformats.org/officeDocument/2006/relationships/slide"/><Relationship Id="rId26" Target="slides/slide19.xml" Type="http://schemas.openxmlformats.org/officeDocument/2006/relationships/slide"/><Relationship Id="rId27" Target="slides/slide20.xml" Type="http://schemas.openxmlformats.org/officeDocument/2006/relationships/slide"/><Relationship Id="rId28" Target="slides/slide21.xml" Type="http://schemas.openxmlformats.org/officeDocument/2006/relationships/slide"/><Relationship Id="rId29" Target="slides/slide22.xml" Type="http://schemas.openxmlformats.org/officeDocument/2006/relationships/slide"/><Relationship Id="rId3" Target="commentAuthors.xml" Type="http://schemas.openxmlformats.org/officeDocument/2006/relationships/commentAuthors"/><Relationship Id="rId30" Target="slides/slide23.xml" Type="http://schemas.openxmlformats.org/officeDocument/2006/relationships/slide"/><Relationship Id="rId31" Target="slides/slide24.xml" Type="http://schemas.openxmlformats.org/officeDocument/2006/relationships/slide"/><Relationship Id="rId32" Target="slides/slide25.xml" Type="http://schemas.openxmlformats.org/officeDocument/2006/relationships/slide"/><Relationship Id="rId33" Target="slides/slide26.xml" Type="http://schemas.openxmlformats.org/officeDocument/2006/relationships/slide"/><Relationship Id="rId34" Target="slides/slide27.xml" Type="http://schemas.openxmlformats.org/officeDocument/2006/relationships/slide"/><Relationship Id="rId35" Target="slides/slide28.xml" Type="http://schemas.openxmlformats.org/officeDocument/2006/relationships/slide"/><Relationship Id="rId4" Target="tableStyles.xml" Type="http://schemas.openxmlformats.org/officeDocument/2006/relationships/tableStyles"/><Relationship Id="rId5" Target="slideMasters/slideMaster1.xml" Type="http://schemas.openxmlformats.org/officeDocument/2006/relationships/slideMaster"/><Relationship Id="rId6" Target="theme/theme1.xml" Type="http://schemas.openxmlformats.org/officeDocument/2006/relationships/theme"/><Relationship Id="rId7" Target="notesMasters/notesMaster1.xml" Type="http://schemas.openxmlformats.org/officeDocument/2006/relationships/notesMaster"/><Relationship Id="rId8" Target="slides/slide1.xml" Type="http://schemas.openxmlformats.org/officeDocument/2006/relationships/slide"/><Relationship Id="rId9" Target="slides/slide2.xml" Type="http://schemas.openxmlformats.org/officeDocument/2006/relationships/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9" name="Shape 39"/>
          <p:cNvSpPr/>
          <p:nvPr>
            <p:ph idx="1" sz="quarter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defTabSz="457200" indent="2286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defTabSz="457200" indent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defTabSz="457200" indent="6858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defTabSz="457200" indent="9144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defTabSz="457200" indent="11430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defTabSz="457200" indent="13716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defTabSz="457200" indent="1600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defTabSz="457200" indent="18288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 bIns="0" lIns="0" rIns="0" tIns="0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7" name="Shape 7"/>
          <p:cNvSpPr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bIns="0" lIns="0" rIns="0" tIns="0"/>
          <a:lstStyle>
            <a:lvl1pPr algn="ctr" defTabSz="584200" indent="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algn="ctr" defTabSz="584200" indent="2286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algn="ctr" defTabSz="584200" indent="4572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algn="ctr" defTabSz="584200" indent="6858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algn="ctr" defTabSz="584200" indent="9144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advClick="1" spd="med"/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1" spd="med"/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1" spd="med"/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1" spd="med"/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标题文本</a:t>
            </a:r>
          </a:p>
        </p:txBody>
      </p:sp>
      <p:sp>
        <p:nvSpPr>
          <p:cNvPr id="32" name="Shape 32"/>
          <p:cNvSpPr/>
          <p:nvPr>
            <p:ph idx="1" type="body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正文级别 1</a:t>
            </a:r>
            <a:endParaRPr sz="4400"/>
          </a:p>
          <a:p>
            <a:pPr lvl="1">
              <a:defRPr sz="1800"/>
            </a:pPr>
            <a:r>
              <a:rPr sz="4400"/>
              <a:t>正文级别 2</a:t>
            </a:r>
            <a:endParaRPr sz="4400"/>
          </a:p>
          <a:p>
            <a:pPr lvl="2">
              <a:defRPr sz="1800"/>
            </a:pPr>
            <a:r>
              <a:rPr sz="4400"/>
              <a:t>正文级别 3</a:t>
            </a:r>
            <a:endParaRPr sz="4400"/>
          </a:p>
          <a:p>
            <a:pPr lvl="3">
              <a:defRPr sz="1800"/>
            </a:pPr>
            <a:r>
              <a:rPr sz="4400"/>
              <a:t>正文级别 4</a:t>
            </a:r>
            <a:endParaRPr sz="4400"/>
          </a:p>
          <a:p>
            <a:pPr lvl="4">
              <a:defRPr sz="1800"/>
            </a:pPr>
            <a:r>
              <a:rPr sz="4400"/>
              <a:t>正文级别 5</a:t>
            </a:r>
          </a:p>
        </p:txBody>
      </p:sp>
      <p:sp>
        <p:nvSpPr>
          <p:cNvPr id="33" name="Shape 33"/>
          <p:cNvSpPr/>
          <p:nvPr>
            <p:ph idx="2" sz="quarter" type="sldNum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advClick="1" spd="med"/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标题文本</a:t>
            </a:r>
          </a:p>
        </p:txBody>
      </p:sp>
      <p:sp>
        <p:nvSpPr>
          <p:cNvPr id="36" name="Shape 36"/>
          <p:cNvSpPr/>
          <p:nvPr>
            <p:ph idx="1" type="body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正文级别 1</a:t>
            </a:r>
            <a:endParaRPr sz="4400"/>
          </a:p>
          <a:p>
            <a:pPr lvl="1">
              <a:defRPr sz="1800"/>
            </a:pPr>
            <a:r>
              <a:rPr sz="4400"/>
              <a:t>正文级别 2</a:t>
            </a:r>
            <a:endParaRPr sz="4400"/>
          </a:p>
          <a:p>
            <a:pPr lvl="2">
              <a:defRPr sz="1800"/>
            </a:pPr>
            <a:r>
              <a:rPr sz="4400"/>
              <a:t>正文级别 3</a:t>
            </a:r>
            <a:endParaRPr sz="4400"/>
          </a:p>
          <a:p>
            <a:pPr lvl="3">
              <a:defRPr sz="1800"/>
            </a:pPr>
            <a:r>
              <a:rPr sz="4400"/>
              <a:t>正文级别 4</a:t>
            </a:r>
            <a:endParaRPr sz="4400"/>
          </a:p>
          <a:p>
            <a:pPr lvl="4">
              <a:defRPr sz="1800"/>
            </a:pPr>
            <a:r>
              <a:rPr sz="4400"/>
              <a:t>正文级别 5</a:t>
            </a:r>
          </a:p>
        </p:txBody>
      </p:sp>
      <p:sp>
        <p:nvSpPr>
          <p:cNvPr id="37" name="Shape 37"/>
          <p:cNvSpPr/>
          <p:nvPr>
            <p:ph idx="2" sz="quarter" type="sldNum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advClick="1" spd="med"/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 bIns="0" lIns="0" rIns="0" tIns="0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10" name="Shape 10"/>
          <p:cNvSpPr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bIns="0" lIns="0" rIns="0" tIns="0"/>
          <a:lstStyle>
            <a:lvl1pPr algn="ctr" defTabSz="584200" indent="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algn="ctr" defTabSz="584200" indent="2286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algn="ctr" defTabSz="584200" indent="4572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algn="ctr" defTabSz="584200" indent="6858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algn="ctr" defTabSz="584200" indent="9144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advClick="1" spd="med"/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bIns="0" lIns="0" rIns="0" tIns="0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标题文本</a:t>
            </a:r>
          </a:p>
        </p:txBody>
      </p:sp>
    </p:spTree>
  </p:cSld>
  <p:clrMapOvr>
    <a:masterClrMapping/>
  </p:clrMapOvr>
  <p:transition advClick="1" spd="med"/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 bIns="0" lIns="0" rIns="0" tIns="0"/>
          <a:lstStyle>
            <a:lvl1pPr defTabSz="584200"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6000"/>
              <a:t>标题文本</a:t>
            </a:r>
          </a:p>
        </p:txBody>
      </p:sp>
      <p:sp>
        <p:nvSpPr>
          <p:cNvPr id="15" name="Shape 15"/>
          <p:cNvSpPr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bIns="0" lIns="0" rIns="0" tIns="0"/>
          <a:lstStyle>
            <a:lvl1pPr algn="ctr" defTabSz="584200" indent="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algn="ctr" defTabSz="584200" indent="2286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algn="ctr" defTabSz="584200" indent="4572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algn="ctr" defTabSz="584200" indent="6858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algn="ctr" defTabSz="584200" indent="914400" marL="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advClick="1" spd="med"/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bIns="0" lIns="0" rIns="0" tIns="0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标题文本</a:t>
            </a:r>
          </a:p>
        </p:txBody>
      </p:sp>
    </p:spTree>
  </p:cSld>
  <p:clrMapOvr>
    <a:masterClrMapping/>
  </p:clrMapOvr>
  <p:transition advClick="1" spd="med"/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bIns="0" lIns="0" rIns="0" tIns="0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20" name="Shape 20"/>
          <p:cNvSpPr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anchor="ctr" bIns="0" lIns="0" rIns="0" tIns="0"/>
          <a:lstStyle>
            <a:lvl1pPr defTabSz="584200" indent="-444500" marL="444500">
              <a:spcBef>
                <a:spcPts val="4200"/>
              </a:spcBef>
              <a:buSzPct val="75000"/>
              <a:buFontTx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defTabSz="584200" indent="-444500" marL="8890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defTabSz="584200" indent="-444500">
              <a:spcBef>
                <a:spcPts val="4200"/>
              </a:spcBef>
              <a:buSzPct val="75000"/>
              <a:buFontTx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defTabSz="584200" indent="-444500" marL="17780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defTabSz="584200" indent="-444500" marL="22225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Ovr>
    <a:masterClrMapping/>
  </p:clrMapOvr>
  <p:transition advClick="1" spd="med"/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bIns="0" lIns="0" rIns="0" tIns="0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23" name="Shape 23"/>
          <p:cNvSpPr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anchor="ctr" bIns="0" lIns="0" rIns="0" tIns="0"/>
          <a:lstStyle>
            <a:lvl1pPr defTabSz="584200" indent="-342900" marL="342900">
              <a:spcBef>
                <a:spcPts val="3200"/>
              </a:spcBef>
              <a:buSzPct val="75000"/>
              <a:buFontTx/>
              <a:defRPr sz="2800">
                <a:latin typeface="+mn-lt"/>
                <a:ea typeface="+mn-ea"/>
                <a:cs typeface="+mn-cs"/>
                <a:sym typeface="Helvetica Light"/>
              </a:defRPr>
            </a:lvl1pPr>
            <a:lvl2pPr defTabSz="584200" indent="-342900" marL="685800">
              <a:spcBef>
                <a:spcPts val="3200"/>
              </a:spcBef>
              <a:buSzPct val="75000"/>
              <a:buFontTx/>
              <a:buChar char="•"/>
              <a:defRPr sz="2800">
                <a:latin typeface="+mn-lt"/>
                <a:ea typeface="+mn-ea"/>
                <a:cs typeface="+mn-cs"/>
                <a:sym typeface="Helvetica Light"/>
              </a:defRPr>
            </a:lvl2pPr>
            <a:lvl3pPr defTabSz="584200" indent="-342900" marL="1028700">
              <a:spcBef>
                <a:spcPts val="3200"/>
              </a:spcBef>
              <a:buSzPct val="75000"/>
              <a:buFontTx/>
              <a:defRPr sz="2800">
                <a:latin typeface="+mn-lt"/>
                <a:ea typeface="+mn-ea"/>
                <a:cs typeface="+mn-cs"/>
                <a:sym typeface="Helvetica Light"/>
              </a:defRPr>
            </a:lvl3pPr>
            <a:lvl4pPr defTabSz="584200" indent="-342900" marL="1371600">
              <a:spcBef>
                <a:spcPts val="3200"/>
              </a:spcBef>
              <a:buSzPct val="75000"/>
              <a:buFontTx/>
              <a:buChar char="•"/>
              <a:defRPr sz="2800">
                <a:latin typeface="+mn-lt"/>
                <a:ea typeface="+mn-ea"/>
                <a:cs typeface="+mn-cs"/>
                <a:sym typeface="Helvetica Light"/>
              </a:defRPr>
            </a:lvl4pPr>
            <a:lvl5pPr defTabSz="584200" indent="-342900" marL="1714500">
              <a:spcBef>
                <a:spcPts val="3200"/>
              </a:spcBef>
              <a:buSzPct val="75000"/>
              <a:buFontTx/>
              <a:buChar char="•"/>
              <a:defRPr sz="2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正文级别 1</a:t>
            </a:r>
            <a:endParaRPr sz="2800"/>
          </a:p>
          <a:p>
            <a:pPr lvl="1">
              <a:defRPr sz="1800"/>
            </a:pPr>
            <a:r>
              <a:rPr sz="2800"/>
              <a:t>正文级别 2</a:t>
            </a:r>
            <a:endParaRPr sz="2800"/>
          </a:p>
          <a:p>
            <a:pPr lvl="2">
              <a:defRPr sz="1800"/>
            </a:pPr>
            <a:r>
              <a:rPr sz="2800"/>
              <a:t>正文级别 3</a:t>
            </a:r>
            <a:endParaRPr sz="2800"/>
          </a:p>
          <a:p>
            <a:pPr lvl="3">
              <a:defRPr sz="1800"/>
            </a:pPr>
            <a:r>
              <a:rPr sz="2800"/>
              <a:t>正文级别 4</a:t>
            </a:r>
            <a:endParaRPr sz="2800"/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</p:spTree>
  </p:cSld>
  <p:clrMapOvr>
    <a:masterClrMapping/>
  </p:clrMapOvr>
  <p:transition advClick="1" spd="med"/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ctr" bIns="0" lIns="0" rIns="0" tIns="0"/>
          <a:lstStyle>
            <a:lvl1pPr defTabSz="584200" indent="-444500" marL="444500">
              <a:spcBef>
                <a:spcPts val="4200"/>
              </a:spcBef>
              <a:buSzPct val="75000"/>
              <a:buFontTx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defTabSz="584200" indent="-444500" marL="8890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defTabSz="584200" indent="-444500">
              <a:spcBef>
                <a:spcPts val="4200"/>
              </a:spcBef>
              <a:buSzPct val="75000"/>
              <a:buFontTx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defTabSz="584200" indent="-444500" marL="17780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defTabSz="584200" indent="-444500" marL="22225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Ovr>
    <a:masterClrMapping/>
  </p:clrMapOvr>
  <p:transition advClick="1" spd="med"/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showMasterPhAnim="1" showMasterSp="1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1" spd="med"/>
</p:sldLayout>
</file>

<file path=ppt/slideMasters/_rels/slideMaster1.xml.rels><?xml version="1.0" encoding="UTF-8" standalone="no"?><Relationships xmlns="http://schemas.openxmlformats.org/package/2006/relationships"><Relationship Id="rId1" Target="../theme/theme1.xml" Type="http://schemas.openxmlformats.org/officeDocument/2006/relationships/theme"/><Relationship Id="rId10" Target="../slideLayouts/slideLayout9.xml" Type="http://schemas.openxmlformats.org/officeDocument/2006/relationships/slideLayout"/><Relationship Id="rId11" Target="../slideLayouts/slideLayout10.xml" Type="http://schemas.openxmlformats.org/officeDocument/2006/relationships/slideLayout"/><Relationship Id="rId12" Target="../slideLayouts/slideLayout11.xml" Type="http://schemas.openxmlformats.org/officeDocument/2006/relationships/slideLayout"/><Relationship Id="rId13" Target="../slideLayouts/slideLayout12.xml" Type="http://schemas.openxmlformats.org/officeDocument/2006/relationships/slideLayout"/><Relationship Id="rId14" Target="../slideLayouts/slideLayout13.xml" Type="http://schemas.openxmlformats.org/officeDocument/2006/relationships/slideLayout"/><Relationship Id="rId15" Target="../slideLayouts/slideLayout14.xml" Type="http://schemas.openxmlformats.org/officeDocument/2006/relationships/slideLayout"/><Relationship Id="rId2" Target="../slideLayouts/slideLayout1.xml" Type="http://schemas.openxmlformats.org/officeDocument/2006/relationships/slideLayout"/><Relationship Id="rId3" Target="../slideLayouts/slideLayout2.xml" Type="http://schemas.openxmlformats.org/officeDocument/2006/relationships/slideLayout"/><Relationship Id="rId4" Target="../slideLayouts/slideLayout3.xml" Type="http://schemas.openxmlformats.org/officeDocument/2006/relationships/slideLayout"/><Relationship Id="rId5" Target="../slideLayouts/slideLayout4.xml" Type="http://schemas.openxmlformats.org/officeDocument/2006/relationships/slideLayout"/><Relationship Id="rId6" Target="../slideLayouts/slideLayout5.xml" Type="http://schemas.openxmlformats.org/officeDocument/2006/relationships/slideLayout"/><Relationship Id="rId7" Target="../slideLayouts/slideLayout6.xml" Type="http://schemas.openxmlformats.org/officeDocument/2006/relationships/slideLayout"/><Relationship Id="rId8" Target="../slideLayouts/slideLayout7.xml" Type="http://schemas.openxmlformats.org/officeDocument/2006/relationships/slideLayout"/><Relationship Id="rId9" Target="../slideLayouts/slideLayout8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65023" lIns="65023" rIns="65023" tIns="65023">
            <a:normAutofit fontScale="100000" lnSpcReduction="0"/>
          </a:bodyPr>
          <a:lstStyle/>
          <a:p>
            <a:pPr lvl="0">
              <a:defRPr sz="1800"/>
            </a:pPr>
            <a:r>
              <a:rPr sz="6200"/>
              <a:t>标题文本</a:t>
            </a:r>
          </a:p>
        </p:txBody>
      </p:sp>
      <p:sp>
        <p:nvSpPr>
          <p:cNvPr id="3" name="Shape 3"/>
          <p:cNvSpPr/>
          <p:nvPr>
            <p:ph idx="1" type="body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bIns="65023" lIns="65023" rIns="65023" tIns="65023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正文级别 1</a:t>
            </a:r>
            <a:endParaRPr sz="4400"/>
          </a:p>
          <a:p>
            <a:pPr lvl="1">
              <a:defRPr sz="1800"/>
            </a:pPr>
            <a:r>
              <a:rPr sz="4400"/>
              <a:t>正文级别 2</a:t>
            </a:r>
            <a:endParaRPr sz="4400"/>
          </a:p>
          <a:p>
            <a:pPr lvl="2">
              <a:defRPr sz="1800"/>
            </a:pPr>
            <a:r>
              <a:rPr sz="4400"/>
              <a:t>正文级别 3</a:t>
            </a:r>
            <a:endParaRPr sz="4400"/>
          </a:p>
          <a:p>
            <a:pPr lvl="3">
              <a:defRPr sz="1800"/>
            </a:pPr>
            <a:r>
              <a:rPr sz="4400"/>
              <a:t>正文级别 4</a:t>
            </a:r>
            <a:endParaRPr sz="4400"/>
          </a:p>
          <a:p>
            <a:pPr lvl="4">
              <a:defRPr sz="1800"/>
            </a:pPr>
            <a:r>
              <a:rPr sz="4400"/>
              <a:t>正文级别 5</a:t>
            </a:r>
          </a:p>
        </p:txBody>
      </p:sp>
      <p:sp>
        <p:nvSpPr>
          <p:cNvPr id="4" name="Shape 4"/>
          <p:cNvSpPr/>
          <p:nvPr>
            <p:ph idx="2" sz="quarter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ln w="12700">
            <a:miter lim="400000"/>
          </a:ln>
        </p:spPr>
        <p:txBody>
          <a:bodyPr anchor="ctr" bIns="65023" lIns="65023" rIns="65023" tIns="65023">
            <a:spAutoFit/>
          </a:bodyPr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advClick="1" spd="med"/>
  <p:txStyles>
    <p:titleStyle>
      <a:lvl1pPr algn="ctr">
        <a:defRPr sz="6200">
          <a:latin typeface="Calibri"/>
          <a:ea typeface="Calibri"/>
          <a:cs typeface="Calibri"/>
          <a:sym typeface="Calibri"/>
        </a:defRPr>
      </a:lvl1pPr>
      <a:lvl2pPr algn="ctr">
        <a:defRPr sz="6200">
          <a:latin typeface="Calibri"/>
          <a:ea typeface="Calibri"/>
          <a:cs typeface="Calibri"/>
          <a:sym typeface="Calibri"/>
        </a:defRPr>
      </a:lvl2pPr>
      <a:lvl3pPr algn="ctr">
        <a:defRPr sz="6200">
          <a:latin typeface="Calibri"/>
          <a:ea typeface="Calibri"/>
          <a:cs typeface="Calibri"/>
          <a:sym typeface="Calibri"/>
        </a:defRPr>
      </a:lvl3pPr>
      <a:lvl4pPr algn="ctr">
        <a:defRPr sz="6200">
          <a:latin typeface="Calibri"/>
          <a:ea typeface="Calibri"/>
          <a:cs typeface="Calibri"/>
          <a:sym typeface="Calibri"/>
        </a:defRPr>
      </a:lvl4pPr>
      <a:lvl5pPr algn="ctr">
        <a:defRPr sz="6200">
          <a:latin typeface="Calibri"/>
          <a:ea typeface="Calibri"/>
          <a:cs typeface="Calibri"/>
          <a:sym typeface="Calibri"/>
        </a:defRPr>
      </a:lvl5pPr>
      <a:lvl6pPr algn="ctr">
        <a:defRPr sz="6200">
          <a:latin typeface="Calibri"/>
          <a:ea typeface="Calibri"/>
          <a:cs typeface="Calibri"/>
          <a:sym typeface="Calibri"/>
        </a:defRPr>
      </a:lvl6pPr>
      <a:lvl7pPr algn="ctr">
        <a:defRPr sz="6200">
          <a:latin typeface="Calibri"/>
          <a:ea typeface="Calibri"/>
          <a:cs typeface="Calibri"/>
          <a:sym typeface="Calibri"/>
        </a:defRPr>
      </a:lvl7pPr>
      <a:lvl8pPr algn="ctr">
        <a:defRPr sz="6200">
          <a:latin typeface="Calibri"/>
          <a:ea typeface="Calibri"/>
          <a:cs typeface="Calibri"/>
          <a:sym typeface="Calibri"/>
        </a:defRPr>
      </a:lvl8pPr>
      <a:lvl9pPr algn="ctr">
        <a:defRPr sz="6200">
          <a:latin typeface="Calibri"/>
          <a:ea typeface="Calibri"/>
          <a:cs typeface="Calibri"/>
          <a:sym typeface="Calibri"/>
        </a:defRPr>
      </a:lvl9pPr>
    </p:titleStyle>
    <p:bodyStyle>
      <a:lvl1pPr indent="-471487" marL="471487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1pPr>
      <a:lvl2pPr indent="-449035" marL="906235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2pPr>
      <a:lvl3pPr indent="-419100" marL="13335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3pPr>
      <a:lvl4pPr indent="-502920" marL="1874520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4pPr>
      <a:lvl5pPr indent="-502920" marL="2331720">
        <a:spcBef>
          <a:spcPts val="700"/>
        </a:spcBef>
        <a:buSzPct val="100000"/>
        <a:buFont typeface="Arial"/>
        <a:buChar char="»"/>
        <a:defRPr sz="4400">
          <a:latin typeface="Calibri"/>
          <a:ea typeface="Calibri"/>
          <a:cs typeface="Calibri"/>
          <a:sym typeface="Calibri"/>
        </a:defRPr>
      </a:lvl5pPr>
      <a:lvl6pPr indent="-502920" marL="278892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6pPr>
      <a:lvl7pPr indent="-502920" marL="324612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7pPr>
      <a:lvl8pPr indent="-502920" marL="370332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8pPr>
      <a:lvl9pPr indent="-502920" marL="416052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algn="r" indent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algn="r" indent="9144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algn="r" indent="13716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algn="r" indent="18288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 indent="22860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 indent="2743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 indent="32004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 indent="36576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17" Target="../media/image46.png" Type="http://schemas.openxmlformats.org/officeDocument/2006/relationships/image"/><Relationship Id="rId18" Target="../media/image47.png" Type="http://schemas.openxmlformats.org/officeDocument/2006/relationships/image"/><Relationship Id="rId19" Target="../media/image48.png" Type="http://schemas.openxmlformats.org/officeDocument/2006/relationships/image"/><Relationship Id="rId2" Target="../media/image31.png" Type="http://schemas.openxmlformats.org/officeDocument/2006/relationships/image"/><Relationship Id="rId20" Target="../media/image49.png" Type="http://schemas.openxmlformats.org/officeDocument/2006/relationships/image"/><Relationship Id="rId21" Target="../media/image50.png" Type="http://schemas.openxmlformats.org/officeDocument/2006/relationships/image"/><Relationship Id="rId22" Target="../media/image51.png" Type="http://schemas.openxmlformats.org/officeDocument/2006/relationships/image"/><Relationship Id="rId23" Target="../media/image52.png" Type="http://schemas.openxmlformats.org/officeDocument/2006/relationships/image"/><Relationship Id="rId24" Target="../media/image53.png" Type="http://schemas.openxmlformats.org/officeDocument/2006/relationships/image"/><Relationship Id="rId25" Target="../media/image54.png" Type="http://schemas.openxmlformats.org/officeDocument/2006/relationships/image"/><Relationship Id="rId26" Target="../media/image55.png" Type="http://schemas.openxmlformats.org/officeDocument/2006/relationships/image"/><Relationship Id="rId27" Target="../media/image61.png" Type="http://schemas.openxmlformats.org/officeDocument/2006/relationships/image"/><Relationship Id="rId28" Target="../media/image66.png" Type="http://schemas.openxmlformats.org/officeDocument/2006/relationships/image"/><Relationship Id="rId29" Target="../media/image67.png" Type="http://schemas.openxmlformats.org/officeDocument/2006/relationships/image"/><Relationship Id="rId3" Target="../media/image32.png" Type="http://schemas.openxmlformats.org/officeDocument/2006/relationships/image"/><Relationship Id="rId30" Target="../media/image68.png" Type="http://schemas.openxmlformats.org/officeDocument/2006/relationships/image"/><Relationship Id="rId31" Target="../media/image69.png" Type="http://schemas.openxmlformats.org/officeDocument/2006/relationships/image"/><Relationship Id="rId32" Target="../media/image4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17" Target="../media/image46.png" Type="http://schemas.openxmlformats.org/officeDocument/2006/relationships/image"/><Relationship Id="rId18" Target="../media/image47.png" Type="http://schemas.openxmlformats.org/officeDocument/2006/relationships/image"/><Relationship Id="rId19" Target="../media/image48.png" Type="http://schemas.openxmlformats.org/officeDocument/2006/relationships/image"/><Relationship Id="rId2" Target="../media/image31.png" Type="http://schemas.openxmlformats.org/officeDocument/2006/relationships/image"/><Relationship Id="rId20" Target="../media/image49.png" Type="http://schemas.openxmlformats.org/officeDocument/2006/relationships/image"/><Relationship Id="rId21" Target="../media/image50.png" Type="http://schemas.openxmlformats.org/officeDocument/2006/relationships/image"/><Relationship Id="rId22" Target="../media/image51.png" Type="http://schemas.openxmlformats.org/officeDocument/2006/relationships/image"/><Relationship Id="rId23" Target="../media/image52.png" Type="http://schemas.openxmlformats.org/officeDocument/2006/relationships/image"/><Relationship Id="rId24" Target="../media/image53.png" Type="http://schemas.openxmlformats.org/officeDocument/2006/relationships/image"/><Relationship Id="rId25" Target="../media/image54.png" Type="http://schemas.openxmlformats.org/officeDocument/2006/relationships/image"/><Relationship Id="rId26" Target="../media/image55.png" Type="http://schemas.openxmlformats.org/officeDocument/2006/relationships/image"/><Relationship Id="rId27" Target="../media/image61.png" Type="http://schemas.openxmlformats.org/officeDocument/2006/relationships/image"/><Relationship Id="rId28" Target="../media/image71.png" Type="http://schemas.openxmlformats.org/officeDocument/2006/relationships/image"/><Relationship Id="rId29" Target="../media/image72.png" Type="http://schemas.openxmlformats.org/officeDocument/2006/relationships/image"/><Relationship Id="rId3" Target="../media/image32.png" Type="http://schemas.openxmlformats.org/officeDocument/2006/relationships/image"/><Relationship Id="rId30" Target="../media/image73.png" Type="http://schemas.openxmlformats.org/officeDocument/2006/relationships/image"/><Relationship Id="rId31" Target="../media/image74.png" Type="http://schemas.openxmlformats.org/officeDocument/2006/relationships/image"/><Relationship Id="rId32" Target="../media/image4.png" Type="http://schemas.openxmlformats.org/officeDocument/2006/relationships/image"/><Relationship Id="rId4" Target="../media/image70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59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3.tif" Type="http://schemas.openxmlformats.org/officeDocument/2006/relationships/image"/><Relationship Id="rId3" Target="../media/image4.tif" Type="http://schemas.openxmlformats.org/officeDocument/2006/relationships/image"/><Relationship Id="rId4" Target="http://algo1688.proxy.taobao.org/nlp/word2vec" TargetMode="External" Type="http://schemas.openxmlformats.org/officeDocument/2006/relationships/hyperlink"/><Relationship Id="rId5" Target="../media/image7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4.png" Type="http://schemas.openxmlformats.org/officeDocument/2006/relationships/image"/><Relationship Id="rId6" Target="../media/image1.png" Type="http://schemas.openxmlformats.org/officeDocument/2006/relationships/image"/><Relationship Id="rId7" Target="../media/image5.png" Type="http://schemas.openxmlformats.org/officeDocument/2006/relationships/image"/><Relationship Id="rId8" Target="../media/image79.png" Type="http://schemas.openxmlformats.org/officeDocument/2006/relationships/image"/><Relationship Id="rId9" Target="../media/image5.tif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18" Target="../media/image48.png" Type="http://schemas.openxmlformats.org/officeDocument/2006/relationships/image"/><Relationship Id="rId19" Target="../media/image49.png" Type="http://schemas.openxmlformats.org/officeDocument/2006/relationships/image"/><Relationship Id="rId2" Target="../media/image31.png" Type="http://schemas.openxmlformats.org/officeDocument/2006/relationships/image"/><Relationship Id="rId20" Target="../media/image50.png" Type="http://schemas.openxmlformats.org/officeDocument/2006/relationships/image"/><Relationship Id="rId21" Target="../media/image51.png" Type="http://schemas.openxmlformats.org/officeDocument/2006/relationships/image"/><Relationship Id="rId22" Target="../media/image52.png" Type="http://schemas.openxmlformats.org/officeDocument/2006/relationships/image"/><Relationship Id="rId23" Target="../media/image53.png" Type="http://schemas.openxmlformats.org/officeDocument/2006/relationships/image"/><Relationship Id="rId24" Target="../media/image54.png" Type="http://schemas.openxmlformats.org/officeDocument/2006/relationships/image"/><Relationship Id="rId25" Target="../media/image56.png" Type="http://schemas.openxmlformats.org/officeDocument/2006/relationships/image"/><Relationship Id="rId26" Target="../media/image57.png" Type="http://schemas.openxmlformats.org/officeDocument/2006/relationships/image"/><Relationship Id="rId27" Target="../media/image58.png" Type="http://schemas.openxmlformats.org/officeDocument/2006/relationships/image"/><Relationship Id="rId28" Target="../media/image4.png" Type="http://schemas.openxmlformats.org/officeDocument/2006/relationships/image"/><Relationship Id="rId29" Target="../media/image55.png" Type="http://schemas.openxmlformats.org/officeDocument/2006/relationships/image"/><Relationship Id="rId3" Target="../media/image32.png" Type="http://schemas.openxmlformats.org/officeDocument/2006/relationships/image"/><Relationship Id="rId30" Target="../media/image79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60.pn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18" Target="../media/image48.png" Type="http://schemas.openxmlformats.org/officeDocument/2006/relationships/image"/><Relationship Id="rId19" Target="../media/image49.png" Type="http://schemas.openxmlformats.org/officeDocument/2006/relationships/image"/><Relationship Id="rId2" Target="../media/image31.png" Type="http://schemas.openxmlformats.org/officeDocument/2006/relationships/image"/><Relationship Id="rId20" Target="../media/image50.png" Type="http://schemas.openxmlformats.org/officeDocument/2006/relationships/image"/><Relationship Id="rId21" Target="../media/image51.png" Type="http://schemas.openxmlformats.org/officeDocument/2006/relationships/image"/><Relationship Id="rId22" Target="../media/image52.png" Type="http://schemas.openxmlformats.org/officeDocument/2006/relationships/image"/><Relationship Id="rId23" Target="../media/image53.png" Type="http://schemas.openxmlformats.org/officeDocument/2006/relationships/image"/><Relationship Id="rId24" Target="../media/image54.png" Type="http://schemas.openxmlformats.org/officeDocument/2006/relationships/image"/><Relationship Id="rId25" Target="../media/image55.png" Type="http://schemas.openxmlformats.org/officeDocument/2006/relationships/image"/><Relationship Id="rId26" Target="../media/image61.png" Type="http://schemas.openxmlformats.org/officeDocument/2006/relationships/image"/><Relationship Id="rId27" Target="../media/image62.png" Type="http://schemas.openxmlformats.org/officeDocument/2006/relationships/image"/><Relationship Id="rId28" Target="../media/image63.png" Type="http://schemas.openxmlformats.org/officeDocument/2006/relationships/image"/><Relationship Id="rId29" Target="../media/image64.png" Type="http://schemas.openxmlformats.org/officeDocument/2006/relationships/image"/><Relationship Id="rId3" Target="../media/image32.png" Type="http://schemas.openxmlformats.org/officeDocument/2006/relationships/image"/><Relationship Id="rId30" Target="../media/image65.png" Type="http://schemas.openxmlformats.org/officeDocument/2006/relationships/image"/><Relationship Id="rId31" Target="../media/image79.png" Type="http://schemas.openxmlformats.org/officeDocument/2006/relationships/image"/><Relationship Id="rId32" Target="../media/image4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6.png" Type="http://schemas.openxmlformats.org/officeDocument/2006/relationships/image"/><Relationship Id="rId7" Target="../media/image59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18" Target="../media/image48.png" Type="http://schemas.openxmlformats.org/officeDocument/2006/relationships/image"/><Relationship Id="rId19" Target="../media/image49.png" Type="http://schemas.openxmlformats.org/officeDocument/2006/relationships/image"/><Relationship Id="rId2" Target="../media/image31.png" Type="http://schemas.openxmlformats.org/officeDocument/2006/relationships/image"/><Relationship Id="rId20" Target="../media/image50.png" Type="http://schemas.openxmlformats.org/officeDocument/2006/relationships/image"/><Relationship Id="rId21" Target="../media/image51.png" Type="http://schemas.openxmlformats.org/officeDocument/2006/relationships/image"/><Relationship Id="rId22" Target="../media/image52.png" Type="http://schemas.openxmlformats.org/officeDocument/2006/relationships/image"/><Relationship Id="rId23" Target="../media/image53.png" Type="http://schemas.openxmlformats.org/officeDocument/2006/relationships/image"/><Relationship Id="rId24" Target="../media/image54.png" Type="http://schemas.openxmlformats.org/officeDocument/2006/relationships/image"/><Relationship Id="rId25" Target="../media/image61.png" Type="http://schemas.openxmlformats.org/officeDocument/2006/relationships/image"/><Relationship Id="rId26" Target="../media/image66.png" Type="http://schemas.openxmlformats.org/officeDocument/2006/relationships/image"/><Relationship Id="rId27" Target="../media/image67.png" Type="http://schemas.openxmlformats.org/officeDocument/2006/relationships/image"/><Relationship Id="rId28" Target="../media/image68.png" Type="http://schemas.openxmlformats.org/officeDocument/2006/relationships/image"/><Relationship Id="rId29" Target="../media/image69.png" Type="http://schemas.openxmlformats.org/officeDocument/2006/relationships/image"/><Relationship Id="rId3" Target="../media/image32.png" Type="http://schemas.openxmlformats.org/officeDocument/2006/relationships/image"/><Relationship Id="rId30" Target="../media/image4.png" Type="http://schemas.openxmlformats.org/officeDocument/2006/relationships/image"/><Relationship Id="rId31" Target="../media/image55.png" Type="http://schemas.openxmlformats.org/officeDocument/2006/relationships/image"/><Relationship Id="rId32" Target="../media/image79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15" Target="../media/image46.png" Type="http://schemas.openxmlformats.org/officeDocument/2006/relationships/image"/><Relationship Id="rId16" Target="../media/image47.png" Type="http://schemas.openxmlformats.org/officeDocument/2006/relationships/image"/><Relationship Id="rId17" Target="../media/image48.png" Type="http://schemas.openxmlformats.org/officeDocument/2006/relationships/image"/><Relationship Id="rId18" Target="../media/image49.png" Type="http://schemas.openxmlformats.org/officeDocument/2006/relationships/image"/><Relationship Id="rId19" Target="../media/image50.png" Type="http://schemas.openxmlformats.org/officeDocument/2006/relationships/image"/><Relationship Id="rId2" Target="../media/image31.png" Type="http://schemas.openxmlformats.org/officeDocument/2006/relationships/image"/><Relationship Id="rId20" Target="../media/image51.png" Type="http://schemas.openxmlformats.org/officeDocument/2006/relationships/image"/><Relationship Id="rId21" Target="../media/image52.png" Type="http://schemas.openxmlformats.org/officeDocument/2006/relationships/image"/><Relationship Id="rId22" Target="../media/image53.png" Type="http://schemas.openxmlformats.org/officeDocument/2006/relationships/image"/><Relationship Id="rId23" Target="../media/image54.png" Type="http://schemas.openxmlformats.org/officeDocument/2006/relationships/image"/><Relationship Id="rId24" Target="../media/image61.png" Type="http://schemas.openxmlformats.org/officeDocument/2006/relationships/image"/><Relationship Id="rId25" Target="../media/image71.png" Type="http://schemas.openxmlformats.org/officeDocument/2006/relationships/image"/><Relationship Id="rId26" Target="../media/image72.png" Type="http://schemas.openxmlformats.org/officeDocument/2006/relationships/image"/><Relationship Id="rId27" Target="../media/image73.png" Type="http://schemas.openxmlformats.org/officeDocument/2006/relationships/image"/><Relationship Id="rId28" Target="../media/image55.png" Type="http://schemas.openxmlformats.org/officeDocument/2006/relationships/image"/><Relationship Id="rId29" Target="../media/image5.png" Type="http://schemas.openxmlformats.org/officeDocument/2006/relationships/image"/><Relationship Id="rId3" Target="../media/image32.png" Type="http://schemas.openxmlformats.org/officeDocument/2006/relationships/image"/><Relationship Id="rId30" Target="../media/image4.png" Type="http://schemas.openxmlformats.org/officeDocument/2006/relationships/image"/><Relationship Id="rId31" Target="../media/image33.png" Type="http://schemas.openxmlformats.org/officeDocument/2006/relationships/image"/><Relationship Id="rId32" Target="../media/image74.png" Type="http://schemas.openxmlformats.org/officeDocument/2006/relationships/image"/><Relationship Id="rId33" Target="../media/image6.tif" Type="http://schemas.openxmlformats.org/officeDocument/2006/relationships/image"/><Relationship Id="rId4" Target="../media/image34.png" Type="http://schemas.openxmlformats.org/officeDocument/2006/relationships/image"/><Relationship Id="rId5" Target="../media/image36.png" Type="http://schemas.openxmlformats.org/officeDocument/2006/relationships/image"/><Relationship Id="rId6" Target="../media/image59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7.tif" Type="http://schemas.openxmlformats.org/officeDocument/2006/relationships/image"/><Relationship Id="rId3" Target="../media/image80.png" Type="http://schemas.openxmlformats.org/officeDocument/2006/relationships/image"/><Relationship Id="rId4" Target="http://10.101.72.115:9999/api/fast_demo/doc2vec_most_similiar_docs_between_corpus?text=&amp;vector=&amp;min_cos=0.4&amp;max_total=100&amp;corpus_from=42&amp;corpus=42" TargetMode="External" Type="http://schemas.openxmlformats.org/officeDocument/2006/relationships/hyperlink"/><Relationship Id="rId5" Target="../media/image8.tif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9.t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7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4.png" Type="http://schemas.openxmlformats.org/officeDocument/2006/relationships/image"/><Relationship Id="rId7" Target="../media/image1.png" Type="http://schemas.openxmlformats.org/officeDocument/2006/relationships/image"/><Relationship Id="rId8" Target="../media/image5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http://10.101.72.115:9999/api/fast_demo/doc2vec_most_similiar_docs_between_corpus?text=&amp;vector=&amp;min_cos=0.4&amp;max_total=100&amp;corpus_from=43&amp;corpus=43" TargetMode="External" Type="http://schemas.openxmlformats.org/officeDocument/2006/relationships/hyperlink"/><Relationship Id="rId3" Target="../media/image10.tif" Type="http://schemas.openxmlformats.org/officeDocument/2006/relationships/image"/><Relationship Id="rId4" Target="../media/image11.tif" Type="http://schemas.openxmlformats.org/officeDocument/2006/relationships/image"/><Relationship Id="rId5" Target="../media/image12.tif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3.tif" Type="http://schemas.openxmlformats.org/officeDocument/2006/relationships/image"/><Relationship Id="rId3" Target="../media/image14.tif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5.tif" Type="http://schemas.openxmlformats.org/officeDocument/2006/relationships/image"/><Relationship Id="rId3" Target="http://10.101.72.115:9999/api/fast_demo/doc2vec_most_similiar_docs_between_corpus?text=&amp;vector=&amp;min_cos=0.4&amp;max_total=100&amp;corpus_from=43&amp;corpus=43" TargetMode="External" Type="http://schemas.openxmlformats.org/officeDocument/2006/relationships/hyperlink"/></Relationships>
</file>

<file path=ppt/slides/_rels/slide2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6.tif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http://www.atatech.org/articles/23068" TargetMode="External" Type="http://schemas.openxmlformats.org/officeDocument/2006/relationships/hyperlink"/></Relationships>
</file>

<file path=ppt/slides/_rels/slide28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1.t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.t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18" Target="../media/image23.png" Type="http://schemas.openxmlformats.org/officeDocument/2006/relationships/image"/><Relationship Id="rId19" Target="../media/image24.png" Type="http://schemas.openxmlformats.org/officeDocument/2006/relationships/image"/><Relationship Id="rId2" Target="../media/image7.png" Type="http://schemas.openxmlformats.org/officeDocument/2006/relationships/image"/><Relationship Id="rId20" Target="../media/image25.png" Type="http://schemas.openxmlformats.org/officeDocument/2006/relationships/image"/><Relationship Id="rId21" Target="../media/image26.png" Type="http://schemas.openxmlformats.org/officeDocument/2006/relationships/image"/><Relationship Id="rId22" Target="../media/image27.png" Type="http://schemas.openxmlformats.org/officeDocument/2006/relationships/image"/><Relationship Id="rId23" Target="../media/image28.png" Type="http://schemas.openxmlformats.org/officeDocument/2006/relationships/image"/><Relationship Id="rId24" Target="../media/image29.png" Type="http://schemas.openxmlformats.org/officeDocument/2006/relationships/image"/><Relationship Id="rId25" Target="../media/image30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17" Target="../media/image46.png" Type="http://schemas.openxmlformats.org/officeDocument/2006/relationships/image"/><Relationship Id="rId18" Target="../media/image47.png" Type="http://schemas.openxmlformats.org/officeDocument/2006/relationships/image"/><Relationship Id="rId19" Target="../media/image48.png" Type="http://schemas.openxmlformats.org/officeDocument/2006/relationships/image"/><Relationship Id="rId2" Target="../media/image31.png" Type="http://schemas.openxmlformats.org/officeDocument/2006/relationships/image"/><Relationship Id="rId20" Target="../media/image49.png" Type="http://schemas.openxmlformats.org/officeDocument/2006/relationships/image"/><Relationship Id="rId21" Target="../media/image50.png" Type="http://schemas.openxmlformats.org/officeDocument/2006/relationships/image"/><Relationship Id="rId22" Target="../media/image51.png" Type="http://schemas.openxmlformats.org/officeDocument/2006/relationships/image"/><Relationship Id="rId23" Target="../media/image52.png" Type="http://schemas.openxmlformats.org/officeDocument/2006/relationships/image"/><Relationship Id="rId24" Target="../media/image53.png" Type="http://schemas.openxmlformats.org/officeDocument/2006/relationships/image"/><Relationship Id="rId25" Target="../media/image54.png" Type="http://schemas.openxmlformats.org/officeDocument/2006/relationships/image"/><Relationship Id="rId26" Target="../media/image55.png" Type="http://schemas.openxmlformats.org/officeDocument/2006/relationships/image"/><Relationship Id="rId27" Target="../media/image56.png" Type="http://schemas.openxmlformats.org/officeDocument/2006/relationships/image"/><Relationship Id="rId28" Target="../media/image57.png" Type="http://schemas.openxmlformats.org/officeDocument/2006/relationships/image"/><Relationship Id="rId29" Target="../media/image58.png" Type="http://schemas.openxmlformats.org/officeDocument/2006/relationships/image"/><Relationship Id="rId3" Target="../media/image32.png" Type="http://schemas.openxmlformats.org/officeDocument/2006/relationships/image"/><Relationship Id="rId30" Target="../media/image4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60.png" Type="http://schemas.openxmlformats.org/officeDocument/2006/relationships/image"/><Relationship Id="rId17" Target="../media/image46.png" Type="http://schemas.openxmlformats.org/officeDocument/2006/relationships/image"/><Relationship Id="rId18" Target="../media/image47.png" Type="http://schemas.openxmlformats.org/officeDocument/2006/relationships/image"/><Relationship Id="rId19" Target="../media/image48.png" Type="http://schemas.openxmlformats.org/officeDocument/2006/relationships/image"/><Relationship Id="rId2" Target="../media/image31.png" Type="http://schemas.openxmlformats.org/officeDocument/2006/relationships/image"/><Relationship Id="rId20" Target="../media/image49.png" Type="http://schemas.openxmlformats.org/officeDocument/2006/relationships/image"/><Relationship Id="rId21" Target="../media/image50.png" Type="http://schemas.openxmlformats.org/officeDocument/2006/relationships/image"/><Relationship Id="rId22" Target="../media/image51.png" Type="http://schemas.openxmlformats.org/officeDocument/2006/relationships/image"/><Relationship Id="rId23" Target="../media/image52.png" Type="http://schemas.openxmlformats.org/officeDocument/2006/relationships/image"/><Relationship Id="rId24" Target="../media/image53.png" Type="http://schemas.openxmlformats.org/officeDocument/2006/relationships/image"/><Relationship Id="rId25" Target="../media/image54.png" Type="http://schemas.openxmlformats.org/officeDocument/2006/relationships/image"/><Relationship Id="rId26" Target="../media/image55.png" Type="http://schemas.openxmlformats.org/officeDocument/2006/relationships/image"/><Relationship Id="rId27" Target="../media/image61.png" Type="http://schemas.openxmlformats.org/officeDocument/2006/relationships/image"/><Relationship Id="rId28" Target="../media/image62.png" Type="http://schemas.openxmlformats.org/officeDocument/2006/relationships/image"/><Relationship Id="rId29" Target="../media/image63.png" Type="http://schemas.openxmlformats.org/officeDocument/2006/relationships/image"/><Relationship Id="rId3" Target="../media/image32.png" Type="http://schemas.openxmlformats.org/officeDocument/2006/relationships/image"/><Relationship Id="rId30" Target="../media/image64.png" Type="http://schemas.openxmlformats.org/officeDocument/2006/relationships/image"/><Relationship Id="rId31" Target="../media/image65.png" Type="http://schemas.openxmlformats.org/officeDocument/2006/relationships/image"/><Relationship Id="rId32" Target="../media/image4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59.pn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1270000" y="1638300"/>
            <a:ext cx="10762556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doc2vec文本语义抽象模型&amp;应用</a:t>
            </a:r>
          </a:p>
        </p:txBody>
      </p:sp>
      <p:sp>
        <p:nvSpPr>
          <p:cNvPr id="42" name="Shape 42"/>
          <p:cNvSpPr/>
          <p:nvPr>
            <p:ph idx="1" type="body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吴胜兰</a:t>
            </a:r>
            <a:endParaRPr sz="3200"/>
          </a:p>
          <a:p>
            <a:pPr lvl="0">
              <a:defRPr sz="1800"/>
            </a:pPr>
            <a:r>
              <a:rPr sz="3200"/>
              <a:t>2015-10-20</a:t>
            </a:r>
          </a:p>
        </p:txBody>
      </p:sp>
      <p:pic>
        <p:nvPicPr>
          <p:cNvPr id="43" name="文本语义抽象工具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8284" y="6605909"/>
            <a:ext cx="35560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name="文本框 1" id="44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1" type="body"/>
          </p:nvPr>
        </p:nvSpPr>
        <p:spPr>
          <a:xfrm>
            <a:off x="147963" y="1906870"/>
            <a:ext cx="11704322" cy="6436926"/>
          </a:xfrm>
          <a:prstGeom prst="rect">
            <a:avLst/>
          </a:prstGeom>
        </p:spPr>
        <p:txBody>
          <a:bodyPr/>
          <a:lstStyle/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当前输入</a:t>
            </a:r>
            <a:endParaRPr sz="2800"/>
          </a:p>
          <a:p>
            <a:pPr indent="-224517" lvl="1" marL="681717">
              <a:spcBef>
                <a:spcPts val="300"/>
              </a:spcBef>
              <a:defRPr sz="1800"/>
            </a:pPr>
            <a:r>
              <a:rPr sz="2200"/>
              <a:t>w2 w4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当前输出</a:t>
            </a:r>
            <a:endParaRPr sz="2800"/>
          </a:p>
          <a:p>
            <a:pPr indent="-224517" lvl="1" marL="681717">
              <a:spcBef>
                <a:spcPts val="300"/>
              </a:spcBef>
              <a:buClr>
                <a:srgbClr val="FF0000"/>
              </a:buClr>
              <a:defRPr sz="1800"/>
            </a:pPr>
            <a:r>
              <a:rPr sz="2200">
                <a:solidFill>
                  <a:srgbClr val="FF0000"/>
                </a:solidFill>
              </a:rPr>
              <a:t>p2</a:t>
            </a:r>
            <a:r>
              <a:rPr sz="2200"/>
              <a:t> w3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后向传播</a:t>
            </a:r>
          </a:p>
        </p:txBody>
      </p:sp>
      <p:sp>
        <p:nvSpPr>
          <p:cNvPr id="467" name="Shape 467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(cbow+hs)</a:t>
            </a:r>
            <a:r>
              <a:rPr sz="6200"/>
              <a:t>训练词向量</a:t>
            </a:r>
            <a:r>
              <a:rPr sz="6200"/>
              <a:t>(3)</a:t>
            </a:r>
          </a:p>
        </p:txBody>
      </p:sp>
      <p:grpSp>
        <p:nvGrpSpPr>
          <p:cNvPr id="579" name="Group 579"/>
          <p:cNvGrpSpPr/>
          <p:nvPr/>
        </p:nvGrpSpPr>
        <p:grpSpPr>
          <a:xfrm>
            <a:off x="4073512" y="1578574"/>
            <a:ext cx="8712100" cy="8093672"/>
            <a:chOff x="0" y="0"/>
            <a:chExt cx="8712098" cy="8093671"/>
          </a:xfrm>
        </p:grpSpPr>
        <p:grpSp>
          <p:nvGrpSpPr>
            <p:cNvPr id="470" name="Group 470"/>
            <p:cNvGrpSpPr/>
            <p:nvPr/>
          </p:nvGrpSpPr>
          <p:grpSpPr>
            <a:xfrm>
              <a:off x="1234212" y="2098744"/>
              <a:ext cx="1323122" cy="557009"/>
              <a:chOff x="0" y="0"/>
              <a:chExt cx="1323120" cy="557007"/>
            </a:xfrm>
          </p:grpSpPr>
          <p:sp>
            <p:nvSpPr>
              <p:cNvPr id="468" name="Shape 468"/>
              <p:cNvSpPr/>
              <p:nvPr/>
            </p:nvSpPr>
            <p:spPr>
              <a:xfrm>
                <a:off x="0" y="-1"/>
                <a:ext cx="1323121" cy="557009"/>
              </a:xfrm>
              <a:prstGeom prst="rect">
                <a:avLst/>
              </a:prstGeom>
              <a:blipFill rotWithShape="1">
                <a:blip r:embed="rId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0" y="-1"/>
                <a:ext cx="132312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73" name="Group 473"/>
            <p:cNvGrpSpPr/>
            <p:nvPr/>
          </p:nvGrpSpPr>
          <p:grpSpPr>
            <a:xfrm>
              <a:off x="3679880" y="2070496"/>
              <a:ext cx="1383492" cy="557009"/>
              <a:chOff x="0" y="0"/>
              <a:chExt cx="1383490" cy="557007"/>
            </a:xfrm>
          </p:grpSpPr>
          <p:sp>
            <p:nvSpPr>
              <p:cNvPr id="471" name="Shape 471"/>
              <p:cNvSpPr/>
              <p:nvPr/>
            </p:nvSpPr>
            <p:spPr>
              <a:xfrm>
                <a:off x="0" y="-1"/>
                <a:ext cx="1383491" cy="557009"/>
              </a:xfrm>
              <a:prstGeom prst="rect">
                <a:avLst/>
              </a:prstGeom>
              <a:blipFill rotWithShape="1">
                <a:blip r:embed="rId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2" name="Shape 472"/>
              <p:cNvSpPr/>
              <p:nvPr/>
            </p:nvSpPr>
            <p:spPr>
              <a:xfrm>
                <a:off x="0" y="-1"/>
                <a:ext cx="13834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>
              <a:off x="28824" y="2161245"/>
              <a:ext cx="819292" cy="819293"/>
              <a:chOff x="0" y="0"/>
              <a:chExt cx="819291" cy="819291"/>
            </a:xfrm>
          </p:grpSpPr>
          <p:sp>
            <p:nvSpPr>
              <p:cNvPr id="474" name="Shape 474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5" name="Shape 475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79" name="Group 479"/>
            <p:cNvGrpSpPr/>
            <p:nvPr/>
          </p:nvGrpSpPr>
          <p:grpSpPr>
            <a:xfrm>
              <a:off x="-1" y="4048709"/>
              <a:ext cx="819292" cy="819292"/>
              <a:chOff x="0" y="0"/>
              <a:chExt cx="819291" cy="819291"/>
            </a:xfrm>
          </p:grpSpPr>
          <p:sp>
            <p:nvSpPr>
              <p:cNvPr id="477" name="Shape 477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28822" y="5778609"/>
              <a:ext cx="819292" cy="819292"/>
              <a:chOff x="0" y="0"/>
              <a:chExt cx="819291" cy="819291"/>
            </a:xfrm>
          </p:grpSpPr>
          <p:sp>
            <p:nvSpPr>
              <p:cNvPr id="480" name="Shape 480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>
              <a:off x="2536571" y="2560635"/>
              <a:ext cx="819295" cy="3812972"/>
              <a:chOff x="0" y="0"/>
              <a:chExt cx="819293" cy="3812970"/>
            </a:xfrm>
          </p:grpSpPr>
          <p:grpSp>
            <p:nvGrpSpPr>
              <p:cNvPr id="485" name="Group 485"/>
              <p:cNvGrpSpPr/>
              <p:nvPr/>
            </p:nvGrpSpPr>
            <p:grpSpPr>
              <a:xfrm>
                <a:off x="2" y="-1"/>
                <a:ext cx="819292" cy="819293"/>
                <a:chOff x="0" y="0"/>
                <a:chExt cx="819291" cy="819291"/>
              </a:xfrm>
            </p:grpSpPr>
            <p:sp>
              <p:nvSpPr>
                <p:cNvPr id="483" name="Shape 483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7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484" name="Shape 484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488" name="Group 488"/>
              <p:cNvGrpSpPr/>
              <p:nvPr/>
            </p:nvGrpSpPr>
            <p:grpSpPr>
              <a:xfrm>
                <a:off x="-1" y="1504960"/>
                <a:ext cx="819293" cy="819292"/>
                <a:chOff x="0" y="0"/>
                <a:chExt cx="819291" cy="819291"/>
              </a:xfrm>
            </p:grpSpPr>
            <p:sp>
              <p:nvSpPr>
                <p:cNvPr id="486" name="Shape 486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8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487" name="Shape 487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491" name="Group 491"/>
              <p:cNvGrpSpPr/>
              <p:nvPr/>
            </p:nvGrpSpPr>
            <p:grpSpPr>
              <a:xfrm>
                <a:off x="117602" y="2307364"/>
                <a:ext cx="584090" cy="525274"/>
                <a:chOff x="0" y="0"/>
                <a:chExt cx="584089" cy="525272"/>
              </a:xfrm>
            </p:grpSpPr>
            <p:sp>
              <p:nvSpPr>
                <p:cNvPr id="489" name="Shape 489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9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490" name="Shape 490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494" name="Group 494"/>
              <p:cNvGrpSpPr/>
              <p:nvPr/>
            </p:nvGrpSpPr>
            <p:grpSpPr>
              <a:xfrm>
                <a:off x="1" y="2993679"/>
                <a:ext cx="819292" cy="819292"/>
                <a:chOff x="0" y="0"/>
                <a:chExt cx="819291" cy="819291"/>
              </a:xfrm>
            </p:grpSpPr>
            <p:sp>
              <p:nvSpPr>
                <p:cNvPr id="492" name="Shape 492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10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493" name="Shape 493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497" name="Group 497"/>
              <p:cNvGrpSpPr/>
              <p:nvPr/>
            </p:nvGrpSpPr>
            <p:grpSpPr>
              <a:xfrm>
                <a:off x="117602" y="819291"/>
                <a:ext cx="584090" cy="525273"/>
                <a:chOff x="0" y="0"/>
                <a:chExt cx="584089" cy="525272"/>
              </a:xfrm>
            </p:grpSpPr>
            <p:sp>
              <p:nvSpPr>
                <p:cNvPr id="495" name="Shape 495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11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496" name="Shape 496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</p:grpSp>
        <p:sp>
          <p:nvSpPr>
            <p:cNvPr id="499" name="Shape 499"/>
            <p:cNvSpPr/>
            <p:nvPr/>
          </p:nvSpPr>
          <p:spPr>
            <a:xfrm>
              <a:off x="848115" y="2570891"/>
              <a:ext cx="1688460" cy="39939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0" name="Shape 500"/>
            <p:cNvSpPr/>
            <p:nvPr/>
          </p:nvSpPr>
          <p:spPr>
            <a:xfrm>
              <a:off x="848114" y="2570891"/>
              <a:ext cx="1688458" cy="190435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1" name="Shape 501"/>
            <p:cNvSpPr/>
            <p:nvPr/>
          </p:nvSpPr>
          <p:spPr>
            <a:xfrm>
              <a:off x="848115" y="2570891"/>
              <a:ext cx="1688459" cy="339307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2" name="Shape 502"/>
            <p:cNvSpPr/>
            <p:nvPr/>
          </p:nvSpPr>
          <p:spPr>
            <a:xfrm flipV="1">
              <a:off x="848113" y="2970281"/>
              <a:ext cx="1688462" cy="321797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3" name="Shape 503"/>
            <p:cNvSpPr/>
            <p:nvPr/>
          </p:nvSpPr>
          <p:spPr>
            <a:xfrm flipV="1">
              <a:off x="848113" y="5963961"/>
              <a:ext cx="1688461" cy="22429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4" name="Shape 504"/>
            <p:cNvSpPr/>
            <p:nvPr/>
          </p:nvSpPr>
          <p:spPr>
            <a:xfrm flipV="1">
              <a:off x="848113" y="4475241"/>
              <a:ext cx="1688459" cy="171301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507" name="Group 507"/>
            <p:cNvGrpSpPr/>
            <p:nvPr/>
          </p:nvGrpSpPr>
          <p:grpSpPr>
            <a:xfrm>
              <a:off x="2557333" y="1014701"/>
              <a:ext cx="606435" cy="656591"/>
              <a:chOff x="0" y="0"/>
              <a:chExt cx="606434" cy="656590"/>
            </a:xfrm>
          </p:grpSpPr>
          <p:sp>
            <p:nvSpPr>
              <p:cNvPr id="505" name="Shape 505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1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6" name="Shape 506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508" name="Shape 508"/>
            <p:cNvSpPr/>
            <p:nvPr/>
          </p:nvSpPr>
          <p:spPr>
            <a:xfrm flipV="1">
              <a:off x="3355865" y="2232045"/>
              <a:ext cx="2855058" cy="73823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9" name="Shape 509"/>
            <p:cNvSpPr/>
            <p:nvPr/>
          </p:nvSpPr>
          <p:spPr>
            <a:xfrm flipV="1">
              <a:off x="3355864" y="2232045"/>
              <a:ext cx="2855060" cy="373191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0" name="Shape 510"/>
            <p:cNvSpPr/>
            <p:nvPr/>
          </p:nvSpPr>
          <p:spPr>
            <a:xfrm flipV="1">
              <a:off x="3355862" y="2232045"/>
              <a:ext cx="2855061" cy="2243197"/>
            </a:xfrm>
            <a:prstGeom prst="line">
              <a:avLst/>
            </a:prstGeom>
            <a:noFill/>
            <a:ln cap="flat" w="25400">
              <a:solidFill>
                <a:srgbClr val="C0504D"/>
              </a:solidFill>
              <a:prstDash val="solid"/>
              <a:bevel/>
              <a:tailEnd len="med" type="triangle" w="med"/>
            </a:ln>
            <a:effectLst>
              <a:outerShdw algn="b" blurRad="50800" dir="5400000" dist="25400" kx="0" ky="0" rotWithShape="0" sx="100000" sy="100000">
                <a:srgbClr val="000000">
                  <a:alpha val="38000"/>
                </a:srgbClr>
              </a:outerShdw>
            </a:effectLst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513" name="Group 513"/>
            <p:cNvGrpSpPr/>
            <p:nvPr/>
          </p:nvGrpSpPr>
          <p:grpSpPr>
            <a:xfrm>
              <a:off x="-1" y="523704"/>
              <a:ext cx="819292" cy="819293"/>
              <a:chOff x="0" y="0"/>
              <a:chExt cx="819291" cy="819291"/>
            </a:xfrm>
          </p:grpSpPr>
          <p:sp>
            <p:nvSpPr>
              <p:cNvPr id="511" name="Shape 511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-1" y="7274380"/>
              <a:ext cx="819292" cy="819292"/>
              <a:chOff x="0" y="0"/>
              <a:chExt cx="819291" cy="819291"/>
            </a:xfrm>
          </p:grpSpPr>
          <p:sp>
            <p:nvSpPr>
              <p:cNvPr id="514" name="Shape 514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517" name="Shape 517"/>
            <p:cNvSpPr/>
            <p:nvPr/>
          </p:nvSpPr>
          <p:spPr>
            <a:xfrm>
              <a:off x="3355865" y="2970281"/>
              <a:ext cx="3670621" cy="1086933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8" name="Shape 518"/>
            <p:cNvSpPr/>
            <p:nvPr/>
          </p:nvSpPr>
          <p:spPr>
            <a:xfrm flipV="1">
              <a:off x="3355862" y="4057213"/>
              <a:ext cx="3670625" cy="418029"/>
            </a:xfrm>
            <a:prstGeom prst="line">
              <a:avLst/>
            </a:prstGeom>
            <a:noFill/>
            <a:ln cap="flat" w="25400">
              <a:solidFill>
                <a:srgbClr val="C0504D"/>
              </a:solidFill>
              <a:prstDash val="solid"/>
              <a:bevel/>
              <a:tailEnd len="med" type="triangle" w="med"/>
            </a:ln>
            <a:effectLst>
              <a:outerShdw algn="b" blurRad="50800" dir="5400000" dist="25400" kx="0" ky="0" rotWithShape="0" sx="100000" sy="100000">
                <a:srgbClr val="000000">
                  <a:alpha val="38000"/>
                </a:srgbClr>
              </a:outerShdw>
            </a:effectLst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9" name="Shape 519"/>
            <p:cNvSpPr/>
            <p:nvPr/>
          </p:nvSpPr>
          <p:spPr>
            <a:xfrm flipV="1">
              <a:off x="3355864" y="4057213"/>
              <a:ext cx="3670623" cy="1906749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522" name="Group 522"/>
            <p:cNvGrpSpPr/>
            <p:nvPr/>
          </p:nvGrpSpPr>
          <p:grpSpPr>
            <a:xfrm>
              <a:off x="7145087" y="7189858"/>
              <a:ext cx="819292" cy="819292"/>
              <a:chOff x="0" y="0"/>
              <a:chExt cx="819291" cy="819291"/>
            </a:xfrm>
          </p:grpSpPr>
          <p:sp>
            <p:nvSpPr>
              <p:cNvPr id="520" name="Shape 520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525" name="Group 525"/>
            <p:cNvGrpSpPr/>
            <p:nvPr/>
          </p:nvGrpSpPr>
          <p:grpSpPr>
            <a:xfrm>
              <a:off x="6210922" y="1822399"/>
              <a:ext cx="819292" cy="819293"/>
              <a:chOff x="0" y="0"/>
              <a:chExt cx="819291" cy="819291"/>
            </a:xfrm>
          </p:grpSpPr>
          <p:sp>
            <p:nvSpPr>
              <p:cNvPr id="523" name="Shape 523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4" name="Shape 524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528" name="Group 528"/>
            <p:cNvGrpSpPr/>
            <p:nvPr/>
          </p:nvGrpSpPr>
          <p:grpSpPr>
            <a:xfrm>
              <a:off x="5041236" y="5494684"/>
              <a:ext cx="819292" cy="819292"/>
              <a:chOff x="0" y="0"/>
              <a:chExt cx="819291" cy="819291"/>
            </a:xfrm>
          </p:grpSpPr>
          <p:sp>
            <p:nvSpPr>
              <p:cNvPr id="526" name="Shape 526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531" name="Group 531"/>
            <p:cNvGrpSpPr/>
            <p:nvPr/>
          </p:nvGrpSpPr>
          <p:grpSpPr>
            <a:xfrm>
              <a:off x="7026486" y="3647567"/>
              <a:ext cx="819292" cy="819292"/>
              <a:chOff x="0" y="0"/>
              <a:chExt cx="819291" cy="819291"/>
            </a:xfrm>
          </p:grpSpPr>
          <p:sp>
            <p:nvSpPr>
              <p:cNvPr id="529" name="Shape 529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8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534" name="Group 534"/>
            <p:cNvGrpSpPr/>
            <p:nvPr/>
          </p:nvGrpSpPr>
          <p:grpSpPr>
            <a:xfrm>
              <a:off x="7892807" y="1872486"/>
              <a:ext cx="819292" cy="819292"/>
              <a:chOff x="0" y="0"/>
              <a:chExt cx="819291" cy="819291"/>
            </a:xfrm>
          </p:grpSpPr>
          <p:sp>
            <p:nvSpPr>
              <p:cNvPr id="532" name="Shape 532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9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3" name="Shape 533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537" name="Group 537"/>
            <p:cNvGrpSpPr/>
            <p:nvPr/>
          </p:nvGrpSpPr>
          <p:grpSpPr>
            <a:xfrm>
              <a:off x="7042675" y="328295"/>
              <a:ext cx="819292" cy="819292"/>
              <a:chOff x="0" y="0"/>
              <a:chExt cx="819291" cy="819291"/>
            </a:xfrm>
          </p:grpSpPr>
          <p:sp>
            <p:nvSpPr>
              <p:cNvPr id="535" name="Shape 535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0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540" name="Group 540"/>
            <p:cNvGrpSpPr/>
            <p:nvPr/>
          </p:nvGrpSpPr>
          <p:grpSpPr>
            <a:xfrm>
              <a:off x="5558297" y="3647567"/>
              <a:ext cx="819292" cy="819292"/>
              <a:chOff x="0" y="0"/>
              <a:chExt cx="819291" cy="819291"/>
            </a:xfrm>
          </p:grpSpPr>
          <p:sp>
            <p:nvSpPr>
              <p:cNvPr id="538" name="Shape 538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1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9" name="Shape 539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541" name="Shape 541"/>
            <p:cNvSpPr/>
            <p:nvPr/>
          </p:nvSpPr>
          <p:spPr>
            <a:xfrm flipH="1">
              <a:off x="6620568" y="1147586"/>
              <a:ext cx="831753" cy="67481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544" name="Group 544"/>
            <p:cNvGrpSpPr/>
            <p:nvPr/>
          </p:nvGrpSpPr>
          <p:grpSpPr>
            <a:xfrm>
              <a:off x="5934556" y="7189858"/>
              <a:ext cx="819292" cy="819292"/>
              <a:chOff x="0" y="0"/>
              <a:chExt cx="819291" cy="819291"/>
            </a:xfrm>
          </p:grpSpPr>
          <p:sp>
            <p:nvSpPr>
              <p:cNvPr id="542" name="Shape 542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547" name="Group 547"/>
            <p:cNvGrpSpPr/>
            <p:nvPr/>
          </p:nvGrpSpPr>
          <p:grpSpPr>
            <a:xfrm>
              <a:off x="6428207" y="5494684"/>
              <a:ext cx="819292" cy="819292"/>
              <a:chOff x="0" y="0"/>
              <a:chExt cx="819291" cy="819291"/>
            </a:xfrm>
          </p:grpSpPr>
          <p:sp>
            <p:nvSpPr>
              <p:cNvPr id="545" name="Shape 545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548" name="Shape 548"/>
            <p:cNvSpPr/>
            <p:nvPr/>
          </p:nvSpPr>
          <p:spPr>
            <a:xfrm>
              <a:off x="7452321" y="1147586"/>
              <a:ext cx="850133" cy="72490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9" name="Shape 549"/>
            <p:cNvSpPr/>
            <p:nvPr/>
          </p:nvSpPr>
          <p:spPr>
            <a:xfrm flipH="1">
              <a:off x="5967943" y="2641691"/>
              <a:ext cx="652626" cy="100587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0" name="Shape 550"/>
            <p:cNvSpPr/>
            <p:nvPr/>
          </p:nvSpPr>
          <p:spPr>
            <a:xfrm>
              <a:off x="6620568" y="2641691"/>
              <a:ext cx="815564" cy="100587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1" name="Shape 551"/>
            <p:cNvSpPr/>
            <p:nvPr/>
          </p:nvSpPr>
          <p:spPr>
            <a:xfrm flipH="1">
              <a:off x="5450881" y="4466859"/>
              <a:ext cx="517063" cy="1027826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2" name="Shape 552"/>
            <p:cNvSpPr/>
            <p:nvPr/>
          </p:nvSpPr>
          <p:spPr>
            <a:xfrm>
              <a:off x="5967943" y="4466859"/>
              <a:ext cx="869910" cy="1027826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3" name="Shape 553"/>
            <p:cNvSpPr/>
            <p:nvPr/>
          </p:nvSpPr>
          <p:spPr>
            <a:xfrm flipH="1">
              <a:off x="6344202" y="6313976"/>
              <a:ext cx="493651" cy="875883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4" name="Shape 554"/>
            <p:cNvSpPr/>
            <p:nvPr/>
          </p:nvSpPr>
          <p:spPr>
            <a:xfrm>
              <a:off x="6837852" y="6313975"/>
              <a:ext cx="716880" cy="875884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557" name="Group 557"/>
            <p:cNvGrpSpPr/>
            <p:nvPr/>
          </p:nvGrpSpPr>
          <p:grpSpPr>
            <a:xfrm>
              <a:off x="6837852" y="1352409"/>
              <a:ext cx="1023535" cy="492287"/>
              <a:chOff x="0" y="0"/>
              <a:chExt cx="1023533" cy="492285"/>
            </a:xfrm>
          </p:grpSpPr>
          <p:sp>
            <p:nvSpPr>
              <p:cNvPr id="555" name="Shape 555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560" name="Group 560"/>
            <p:cNvGrpSpPr/>
            <p:nvPr/>
          </p:nvGrpSpPr>
          <p:grpSpPr>
            <a:xfrm>
              <a:off x="5553326" y="4978083"/>
              <a:ext cx="1023535" cy="492287"/>
              <a:chOff x="0" y="0"/>
              <a:chExt cx="1023533" cy="492285"/>
            </a:xfrm>
          </p:grpSpPr>
          <p:sp>
            <p:nvSpPr>
              <p:cNvPr id="558" name="Shape 558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563" name="Group 563"/>
            <p:cNvGrpSpPr/>
            <p:nvPr/>
          </p:nvGrpSpPr>
          <p:grpSpPr>
            <a:xfrm>
              <a:off x="6325795" y="6862771"/>
              <a:ext cx="1023535" cy="492287"/>
              <a:chOff x="0" y="0"/>
              <a:chExt cx="1023533" cy="492285"/>
            </a:xfrm>
          </p:grpSpPr>
          <p:sp>
            <p:nvSpPr>
              <p:cNvPr id="561" name="Shape 561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6097489" y="3076327"/>
              <a:ext cx="1023534" cy="492287"/>
              <a:chOff x="0" y="0"/>
              <a:chExt cx="1023533" cy="492285"/>
            </a:xfrm>
          </p:grpSpPr>
          <p:sp>
            <p:nvSpPr>
              <p:cNvPr id="564" name="Shape 564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569" name="Group 569"/>
            <p:cNvGrpSpPr/>
            <p:nvPr/>
          </p:nvGrpSpPr>
          <p:grpSpPr>
            <a:xfrm>
              <a:off x="2514980" y="2013883"/>
              <a:ext cx="1164900" cy="557009"/>
              <a:chOff x="0" y="0"/>
              <a:chExt cx="1164898" cy="557007"/>
            </a:xfrm>
          </p:grpSpPr>
          <p:sp>
            <p:nvSpPr>
              <p:cNvPr id="567" name="Shape 567"/>
              <p:cNvSpPr/>
              <p:nvPr/>
            </p:nvSpPr>
            <p:spPr>
              <a:xfrm>
                <a:off x="0" y="-1"/>
                <a:ext cx="1164899" cy="557009"/>
              </a:xfrm>
              <a:prstGeom prst="rect">
                <a:avLst/>
              </a:prstGeom>
              <a:blipFill rotWithShape="1">
                <a:blip r:embed="rId2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8" name="Shape 568"/>
              <p:cNvSpPr/>
              <p:nvPr/>
            </p:nvSpPr>
            <p:spPr>
              <a:xfrm>
                <a:off x="0" y="-1"/>
                <a:ext cx="1164899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572" name="Group 572"/>
            <p:cNvGrpSpPr/>
            <p:nvPr/>
          </p:nvGrpSpPr>
          <p:grpSpPr>
            <a:xfrm>
              <a:off x="2502206" y="6470585"/>
              <a:ext cx="1425258" cy="562662"/>
              <a:chOff x="0" y="0"/>
              <a:chExt cx="1425257" cy="562661"/>
            </a:xfrm>
          </p:grpSpPr>
          <p:sp>
            <p:nvSpPr>
              <p:cNvPr id="570" name="Shape 570"/>
              <p:cNvSpPr/>
              <p:nvPr/>
            </p:nvSpPr>
            <p:spPr>
              <a:xfrm>
                <a:off x="0" y="-1"/>
                <a:ext cx="1425258" cy="562662"/>
              </a:xfrm>
              <a:prstGeom prst="rect">
                <a:avLst/>
              </a:prstGeom>
              <a:blipFill rotWithShape="1">
                <a:blip r:embed="rId2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0" y="-1"/>
                <a:ext cx="1425258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575" name="Group 575"/>
            <p:cNvGrpSpPr/>
            <p:nvPr/>
          </p:nvGrpSpPr>
          <p:grpSpPr>
            <a:xfrm>
              <a:off x="28824" y="0"/>
              <a:ext cx="606435" cy="656591"/>
              <a:chOff x="0" y="0"/>
              <a:chExt cx="606434" cy="656590"/>
            </a:xfrm>
          </p:grpSpPr>
          <p:sp>
            <p:nvSpPr>
              <p:cNvPr id="573" name="Shape 573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2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5991037" y="490996"/>
              <a:ext cx="606435" cy="656591"/>
              <a:chOff x="0" y="0"/>
              <a:chExt cx="606434" cy="656590"/>
            </a:xfrm>
          </p:grpSpPr>
          <p:sp>
            <p:nvSpPr>
              <p:cNvPr id="576" name="Shape 576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2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</p:grpSp>
      <p:sp>
        <p:nvSpPr>
          <p:cNvPr id="580" name="Shape 580"/>
          <p:cNvSpPr/>
          <p:nvPr/>
        </p:nvSpPr>
        <p:spPr>
          <a:xfrm flipH="1">
            <a:off x="7628924" y="3063567"/>
            <a:ext cx="2655514" cy="399327"/>
          </a:xfrm>
          <a:prstGeom prst="line">
            <a:avLst/>
          </a:prstGeom>
          <a:ln w="50800">
            <a:solidFill>
              <a:srgbClr val="F79646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5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83" name="Group 583"/>
          <p:cNvGrpSpPr/>
          <p:nvPr/>
        </p:nvGrpSpPr>
        <p:grpSpPr>
          <a:xfrm>
            <a:off x="664951" y="4701576"/>
            <a:ext cx="1468027" cy="656591"/>
            <a:chOff x="0" y="0"/>
            <a:chExt cx="1468026" cy="656590"/>
          </a:xfrm>
        </p:grpSpPr>
        <p:sp>
          <p:nvSpPr>
            <p:cNvPr id="581" name="Shape 581"/>
            <p:cNvSpPr/>
            <p:nvPr/>
          </p:nvSpPr>
          <p:spPr>
            <a:xfrm>
              <a:off x="0" y="0"/>
              <a:ext cx="1468027" cy="656591"/>
            </a:xfrm>
            <a:prstGeom prst="rect">
              <a:avLst/>
            </a:prstGeom>
            <a:blipFill rotWithShape="1">
              <a:blip r:embed="rId2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2" name="Shape 582"/>
            <p:cNvSpPr/>
            <p:nvPr/>
          </p:nvSpPr>
          <p:spPr>
            <a:xfrm>
              <a:off x="0" y="0"/>
              <a:ext cx="14680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586" name="Group 586"/>
          <p:cNvGrpSpPr/>
          <p:nvPr/>
        </p:nvGrpSpPr>
        <p:grpSpPr>
          <a:xfrm>
            <a:off x="54270" y="6463460"/>
            <a:ext cx="5126418" cy="569047"/>
            <a:chOff x="0" y="0"/>
            <a:chExt cx="5126417" cy="569045"/>
          </a:xfrm>
        </p:grpSpPr>
        <p:sp>
          <p:nvSpPr>
            <p:cNvPr id="584" name="Shape 584"/>
            <p:cNvSpPr/>
            <p:nvPr/>
          </p:nvSpPr>
          <p:spPr>
            <a:xfrm>
              <a:off x="-1" y="-1"/>
              <a:ext cx="5126419" cy="569047"/>
            </a:xfrm>
            <a:prstGeom prst="rect">
              <a:avLst/>
            </a:prstGeom>
            <a:blipFill rotWithShape="1">
              <a:blip r:embed="rId29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5" name="Shape 585"/>
            <p:cNvSpPr/>
            <p:nvPr/>
          </p:nvSpPr>
          <p:spPr>
            <a:xfrm>
              <a:off x="-1" y="-1"/>
              <a:ext cx="512641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589" name="Group 589"/>
          <p:cNvGrpSpPr/>
          <p:nvPr/>
        </p:nvGrpSpPr>
        <p:grpSpPr>
          <a:xfrm>
            <a:off x="357715" y="8104478"/>
            <a:ext cx="3067826" cy="1199005"/>
            <a:chOff x="0" y="0"/>
            <a:chExt cx="3067824" cy="1199004"/>
          </a:xfrm>
        </p:grpSpPr>
        <p:sp>
          <p:nvSpPr>
            <p:cNvPr id="587" name="Shape 587"/>
            <p:cNvSpPr/>
            <p:nvPr/>
          </p:nvSpPr>
          <p:spPr>
            <a:xfrm>
              <a:off x="-1" y="0"/>
              <a:ext cx="3067826" cy="1199005"/>
            </a:xfrm>
            <a:prstGeom prst="rect">
              <a:avLst/>
            </a:prstGeom>
            <a:blipFill rotWithShape="1">
              <a:blip r:embed="rId30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8" name="Shape 588"/>
            <p:cNvSpPr/>
            <p:nvPr/>
          </p:nvSpPr>
          <p:spPr>
            <a:xfrm>
              <a:off x="-1" y="0"/>
              <a:ext cx="306782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592" name="Group 592"/>
          <p:cNvGrpSpPr/>
          <p:nvPr/>
        </p:nvGrpSpPr>
        <p:grpSpPr>
          <a:xfrm>
            <a:off x="54270" y="7646958"/>
            <a:ext cx="3674716" cy="610447"/>
            <a:chOff x="0" y="0"/>
            <a:chExt cx="3674715" cy="610446"/>
          </a:xfrm>
        </p:grpSpPr>
        <p:sp>
          <p:nvSpPr>
            <p:cNvPr id="590" name="Shape 590"/>
            <p:cNvSpPr/>
            <p:nvPr/>
          </p:nvSpPr>
          <p:spPr>
            <a:xfrm>
              <a:off x="0" y="-1"/>
              <a:ext cx="3674716" cy="610448"/>
            </a:xfrm>
            <a:prstGeom prst="rect">
              <a:avLst/>
            </a:prstGeom>
            <a:blipFill rotWithShape="1">
              <a:blip r:embed="rId3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1" name="Shape 591"/>
            <p:cNvSpPr/>
            <p:nvPr/>
          </p:nvSpPr>
          <p:spPr>
            <a:xfrm>
              <a:off x="0" y="-1"/>
              <a:ext cx="367471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593" name="Shape 593"/>
          <p:cNvSpPr/>
          <p:nvPr/>
        </p:nvSpPr>
        <p:spPr>
          <a:xfrm>
            <a:off x="4094367" y="3518547"/>
            <a:ext cx="794479" cy="4991827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anchor="ctr" bIns="50800" lIns="50800" rIns="50800" tIns="50800"/>
          <a:lstStyle/>
          <a:p>
            <a:pPr lvl="0">
              <a:defRPr sz="2400"/>
            </a:pPr>
          </a:p>
        </p:txBody>
      </p:sp>
      <p:sp>
        <p:nvSpPr>
          <p:cNvPr id="594" name="Shape 594"/>
          <p:cNvSpPr/>
          <p:nvPr/>
        </p:nvSpPr>
        <p:spPr>
          <a:xfrm flipH="1" rot="16200000">
            <a:off x="3256367" y="5814186"/>
            <a:ext cx="895566" cy="400549"/>
          </a:xfrm>
          <a:prstGeom prst="rightArrow">
            <a:avLst>
              <a:gd fmla="val 52365" name="adj1"/>
              <a:gd fmla="val 57932" name="adj2"/>
            </a:avLst>
          </a:prstGeom>
          <a:blipFill>
            <a:blip r:embed="rId32"/>
          </a:blipFill>
          <a:ln w="12700">
            <a:miter lim="400000"/>
          </a:ln>
          <a:effectLst>
            <a:outerShdw algn="b" blurRad="50800" dir="5400000" dist="12700" kx="0" ky="0" rotWithShape="0" sx="100000" sy="100000">
              <a:srgbClr val="000000">
                <a:alpha val="50000"/>
              </a:srgbClr>
            </a:outerShdw>
          </a:effectLst>
        </p:spPr>
        <p:txBody>
          <a:bodyPr anchor="ctr" bIns="0" lIns="0" rIns="0" tIns="0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name="文本框 1" id="595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  <p:timing>
    <p:tnLst>
      <p:par>
        <p:cTn dur="indefinite" fill="hold" id="1" nodeType="tmRoot" restart="never">
          <p:childTnLst>
            <p:seq concurrent="1" nextAc="seek" prevAc="none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0" presetSubtype="0">
                                  <p:stCondLst>
                                    <p:cond delay="0"/>
                                  </p:stCondLst>
                                  <p:iterate backwards="0"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0" animBg="1" bldLvl="1" build="whole" grpId="1" rev="0" spid="580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1" type="body"/>
          </p:nvPr>
        </p:nvSpPr>
        <p:spPr>
          <a:xfrm>
            <a:off x="147963" y="1906870"/>
            <a:ext cx="11704322" cy="6436926"/>
          </a:xfrm>
          <a:prstGeom prst="rect">
            <a:avLst/>
          </a:prstGeom>
        </p:spPr>
        <p:txBody>
          <a:bodyPr/>
          <a:lstStyle/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当前输入</a:t>
            </a:r>
            <a:endParaRPr sz="2800"/>
          </a:p>
          <a:p>
            <a:pPr indent="-224517" lvl="1" marL="681717">
              <a:spcBef>
                <a:spcPts val="300"/>
              </a:spcBef>
              <a:defRPr sz="1800"/>
            </a:pPr>
            <a:r>
              <a:rPr sz="2200"/>
              <a:t>w2 w4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当前输出</a:t>
            </a:r>
            <a:endParaRPr sz="2800"/>
          </a:p>
          <a:p>
            <a:pPr indent="-224517" lvl="1" marL="681717">
              <a:spcBef>
                <a:spcPts val="300"/>
              </a:spcBef>
              <a:buClr>
                <a:srgbClr val="FF0000"/>
              </a:buClr>
              <a:defRPr sz="1800"/>
            </a:pPr>
            <a:r>
              <a:rPr sz="2200">
                <a:solidFill>
                  <a:srgbClr val="FF0000"/>
                </a:solidFill>
              </a:rPr>
              <a:t>p2</a:t>
            </a:r>
            <a:r>
              <a:rPr sz="2200"/>
              <a:t> w3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后向传播</a:t>
            </a:r>
          </a:p>
        </p:txBody>
      </p:sp>
      <p:sp>
        <p:nvSpPr>
          <p:cNvPr id="597" name="Shape 597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(cbow+hs)</a:t>
            </a:r>
            <a:r>
              <a:rPr sz="6200"/>
              <a:t>训练词向量</a:t>
            </a:r>
            <a:r>
              <a:rPr sz="6200"/>
              <a:t>(4)</a:t>
            </a:r>
          </a:p>
        </p:txBody>
      </p:sp>
      <p:grpSp>
        <p:nvGrpSpPr>
          <p:cNvPr id="709" name="Group 709"/>
          <p:cNvGrpSpPr/>
          <p:nvPr/>
        </p:nvGrpSpPr>
        <p:grpSpPr>
          <a:xfrm>
            <a:off x="4073512" y="1578574"/>
            <a:ext cx="8712100" cy="8093672"/>
            <a:chOff x="0" y="0"/>
            <a:chExt cx="8712098" cy="8093671"/>
          </a:xfrm>
        </p:grpSpPr>
        <p:grpSp>
          <p:nvGrpSpPr>
            <p:cNvPr id="600" name="Group 600"/>
            <p:cNvGrpSpPr/>
            <p:nvPr/>
          </p:nvGrpSpPr>
          <p:grpSpPr>
            <a:xfrm>
              <a:off x="1234212" y="2098744"/>
              <a:ext cx="1323122" cy="557009"/>
              <a:chOff x="0" y="0"/>
              <a:chExt cx="1323120" cy="557007"/>
            </a:xfrm>
          </p:grpSpPr>
          <p:sp>
            <p:nvSpPr>
              <p:cNvPr id="598" name="Shape 598"/>
              <p:cNvSpPr/>
              <p:nvPr/>
            </p:nvSpPr>
            <p:spPr>
              <a:xfrm>
                <a:off x="0" y="-1"/>
                <a:ext cx="1323121" cy="557009"/>
              </a:xfrm>
              <a:prstGeom prst="rect">
                <a:avLst/>
              </a:prstGeom>
              <a:blipFill rotWithShape="1">
                <a:blip r:embed="rId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0" y="-1"/>
                <a:ext cx="132312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03" name="Group 603"/>
            <p:cNvGrpSpPr/>
            <p:nvPr/>
          </p:nvGrpSpPr>
          <p:grpSpPr>
            <a:xfrm>
              <a:off x="3679880" y="2070496"/>
              <a:ext cx="1383492" cy="557009"/>
              <a:chOff x="0" y="0"/>
              <a:chExt cx="1383490" cy="557007"/>
            </a:xfrm>
          </p:grpSpPr>
          <p:sp>
            <p:nvSpPr>
              <p:cNvPr id="601" name="Shape 601"/>
              <p:cNvSpPr/>
              <p:nvPr/>
            </p:nvSpPr>
            <p:spPr>
              <a:xfrm>
                <a:off x="0" y="-1"/>
                <a:ext cx="1383491" cy="557009"/>
              </a:xfrm>
              <a:prstGeom prst="rect">
                <a:avLst/>
              </a:prstGeom>
              <a:blipFill rotWithShape="1">
                <a:blip r:embed="rId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0" y="-1"/>
                <a:ext cx="13834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28824" y="2161245"/>
              <a:ext cx="819292" cy="819293"/>
              <a:chOff x="0" y="0"/>
              <a:chExt cx="819291" cy="819291"/>
            </a:xfrm>
          </p:grpSpPr>
          <p:sp>
            <p:nvSpPr>
              <p:cNvPr id="604" name="Shape 604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09" name="Group 609"/>
            <p:cNvGrpSpPr/>
            <p:nvPr/>
          </p:nvGrpSpPr>
          <p:grpSpPr>
            <a:xfrm>
              <a:off x="-1" y="4048709"/>
              <a:ext cx="819292" cy="819292"/>
              <a:chOff x="0" y="0"/>
              <a:chExt cx="819291" cy="819291"/>
            </a:xfrm>
          </p:grpSpPr>
          <p:sp>
            <p:nvSpPr>
              <p:cNvPr id="607" name="Shape 607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12" name="Group 612"/>
            <p:cNvGrpSpPr/>
            <p:nvPr/>
          </p:nvGrpSpPr>
          <p:grpSpPr>
            <a:xfrm>
              <a:off x="28822" y="5778609"/>
              <a:ext cx="819292" cy="819292"/>
              <a:chOff x="0" y="0"/>
              <a:chExt cx="819291" cy="819291"/>
            </a:xfrm>
          </p:grpSpPr>
          <p:sp>
            <p:nvSpPr>
              <p:cNvPr id="610" name="Shape 610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28" name="Group 628"/>
            <p:cNvGrpSpPr/>
            <p:nvPr/>
          </p:nvGrpSpPr>
          <p:grpSpPr>
            <a:xfrm>
              <a:off x="2536571" y="2560635"/>
              <a:ext cx="819295" cy="3812972"/>
              <a:chOff x="0" y="0"/>
              <a:chExt cx="819293" cy="3812970"/>
            </a:xfrm>
          </p:grpSpPr>
          <p:grpSp>
            <p:nvGrpSpPr>
              <p:cNvPr id="615" name="Group 615"/>
              <p:cNvGrpSpPr/>
              <p:nvPr/>
            </p:nvGrpSpPr>
            <p:grpSpPr>
              <a:xfrm>
                <a:off x="2" y="-1"/>
                <a:ext cx="819292" cy="819293"/>
                <a:chOff x="0" y="0"/>
                <a:chExt cx="819291" cy="819291"/>
              </a:xfrm>
            </p:grpSpPr>
            <p:sp>
              <p:nvSpPr>
                <p:cNvPr id="613" name="Shape 613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7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614" name="Shape 614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618" name="Group 618"/>
              <p:cNvGrpSpPr/>
              <p:nvPr/>
            </p:nvGrpSpPr>
            <p:grpSpPr>
              <a:xfrm>
                <a:off x="-1" y="1504960"/>
                <a:ext cx="819293" cy="819292"/>
                <a:chOff x="0" y="0"/>
                <a:chExt cx="819291" cy="819291"/>
              </a:xfrm>
            </p:grpSpPr>
            <p:sp>
              <p:nvSpPr>
                <p:cNvPr id="616" name="Shape 616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8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617" name="Shape 617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621" name="Group 621"/>
              <p:cNvGrpSpPr/>
              <p:nvPr/>
            </p:nvGrpSpPr>
            <p:grpSpPr>
              <a:xfrm>
                <a:off x="117602" y="2307364"/>
                <a:ext cx="584090" cy="525274"/>
                <a:chOff x="0" y="0"/>
                <a:chExt cx="584089" cy="525272"/>
              </a:xfrm>
            </p:grpSpPr>
            <p:sp>
              <p:nvSpPr>
                <p:cNvPr id="619" name="Shape 619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9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620" name="Shape 620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624" name="Group 624"/>
              <p:cNvGrpSpPr/>
              <p:nvPr/>
            </p:nvGrpSpPr>
            <p:grpSpPr>
              <a:xfrm>
                <a:off x="1" y="2993679"/>
                <a:ext cx="819292" cy="819292"/>
                <a:chOff x="0" y="0"/>
                <a:chExt cx="819291" cy="819291"/>
              </a:xfrm>
            </p:grpSpPr>
            <p:sp>
              <p:nvSpPr>
                <p:cNvPr id="622" name="Shape 622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10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623" name="Shape 623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627" name="Group 627"/>
              <p:cNvGrpSpPr/>
              <p:nvPr/>
            </p:nvGrpSpPr>
            <p:grpSpPr>
              <a:xfrm>
                <a:off x="117602" y="819291"/>
                <a:ext cx="584090" cy="525273"/>
                <a:chOff x="0" y="0"/>
                <a:chExt cx="584089" cy="525272"/>
              </a:xfrm>
            </p:grpSpPr>
            <p:sp>
              <p:nvSpPr>
                <p:cNvPr id="625" name="Shape 625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11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626" name="Shape 626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</p:grpSp>
        <p:sp>
          <p:nvSpPr>
            <p:cNvPr id="629" name="Shape 629"/>
            <p:cNvSpPr/>
            <p:nvPr/>
          </p:nvSpPr>
          <p:spPr>
            <a:xfrm>
              <a:off x="848115" y="2570891"/>
              <a:ext cx="1688460" cy="399391"/>
            </a:xfrm>
            <a:prstGeom prst="line">
              <a:avLst/>
            </a:prstGeom>
            <a:noFill/>
            <a:ln cap="flat" w="25400">
              <a:solidFill>
                <a:srgbClr val="C0504D"/>
              </a:solidFill>
              <a:prstDash val="solid"/>
              <a:bevel/>
              <a:tailEnd len="med" type="triangle" w="med"/>
            </a:ln>
            <a:effectLst>
              <a:outerShdw algn="b" blurRad="50800" dir="5400000" dist="25400" kx="0" ky="0" rotWithShape="0" sx="100000" sy="100000">
                <a:srgbClr val="000000">
                  <a:alpha val="38000"/>
                </a:srgbClr>
              </a:outerShdw>
            </a:effectLst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0" name="Shape 630"/>
            <p:cNvSpPr/>
            <p:nvPr/>
          </p:nvSpPr>
          <p:spPr>
            <a:xfrm>
              <a:off x="848114" y="2570891"/>
              <a:ext cx="1688458" cy="1904351"/>
            </a:xfrm>
            <a:prstGeom prst="line">
              <a:avLst/>
            </a:prstGeom>
            <a:noFill/>
            <a:ln cap="flat" w="25400">
              <a:solidFill>
                <a:srgbClr val="C0504D"/>
              </a:solidFill>
              <a:prstDash val="solid"/>
              <a:bevel/>
              <a:tailEnd len="med" type="triangle" w="med"/>
            </a:ln>
            <a:effectLst>
              <a:outerShdw algn="b" blurRad="50800" dir="5400000" dist="25400" kx="0" ky="0" rotWithShape="0" sx="100000" sy="100000">
                <a:srgbClr val="000000">
                  <a:alpha val="38000"/>
                </a:srgbClr>
              </a:outerShdw>
            </a:effectLst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1" name="Shape 631"/>
            <p:cNvSpPr/>
            <p:nvPr/>
          </p:nvSpPr>
          <p:spPr>
            <a:xfrm>
              <a:off x="848115" y="2570891"/>
              <a:ext cx="1688459" cy="3393071"/>
            </a:xfrm>
            <a:prstGeom prst="line">
              <a:avLst/>
            </a:prstGeom>
            <a:noFill/>
            <a:ln cap="flat" w="25400">
              <a:solidFill>
                <a:srgbClr val="C0504D"/>
              </a:solidFill>
              <a:prstDash val="solid"/>
              <a:bevel/>
              <a:tailEnd len="med" type="triangle" w="med"/>
            </a:ln>
            <a:effectLst>
              <a:outerShdw algn="b" blurRad="50800" dir="5400000" dist="25400" kx="0" ky="0" rotWithShape="0" sx="100000" sy="100000">
                <a:srgbClr val="000000">
                  <a:alpha val="38000"/>
                </a:srgbClr>
              </a:outerShdw>
            </a:effectLst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2" name="Shape 632"/>
            <p:cNvSpPr/>
            <p:nvPr/>
          </p:nvSpPr>
          <p:spPr>
            <a:xfrm flipV="1">
              <a:off x="848113" y="2970281"/>
              <a:ext cx="1688462" cy="321797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3" name="Shape 633"/>
            <p:cNvSpPr/>
            <p:nvPr/>
          </p:nvSpPr>
          <p:spPr>
            <a:xfrm flipV="1">
              <a:off x="848113" y="5963961"/>
              <a:ext cx="1688461" cy="22429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4" name="Shape 634"/>
            <p:cNvSpPr/>
            <p:nvPr/>
          </p:nvSpPr>
          <p:spPr>
            <a:xfrm flipV="1">
              <a:off x="848113" y="4475241"/>
              <a:ext cx="1688459" cy="171301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637" name="Group 637"/>
            <p:cNvGrpSpPr/>
            <p:nvPr/>
          </p:nvGrpSpPr>
          <p:grpSpPr>
            <a:xfrm>
              <a:off x="2557333" y="1014701"/>
              <a:ext cx="606435" cy="656591"/>
              <a:chOff x="0" y="0"/>
              <a:chExt cx="606434" cy="656590"/>
            </a:xfrm>
          </p:grpSpPr>
          <p:sp>
            <p:nvSpPr>
              <p:cNvPr id="635" name="Shape 635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1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638" name="Shape 638"/>
            <p:cNvSpPr/>
            <p:nvPr/>
          </p:nvSpPr>
          <p:spPr>
            <a:xfrm flipV="1">
              <a:off x="3355865" y="2232045"/>
              <a:ext cx="2855058" cy="73823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9" name="Shape 639"/>
            <p:cNvSpPr/>
            <p:nvPr/>
          </p:nvSpPr>
          <p:spPr>
            <a:xfrm flipV="1">
              <a:off x="3355864" y="2232045"/>
              <a:ext cx="2855060" cy="373191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0" name="Shape 640"/>
            <p:cNvSpPr/>
            <p:nvPr/>
          </p:nvSpPr>
          <p:spPr>
            <a:xfrm flipV="1">
              <a:off x="3355862" y="2232045"/>
              <a:ext cx="2855061" cy="224319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643" name="Group 643"/>
            <p:cNvGrpSpPr/>
            <p:nvPr/>
          </p:nvGrpSpPr>
          <p:grpSpPr>
            <a:xfrm>
              <a:off x="-1" y="523704"/>
              <a:ext cx="819292" cy="819293"/>
              <a:chOff x="0" y="0"/>
              <a:chExt cx="819291" cy="819291"/>
            </a:xfrm>
          </p:grpSpPr>
          <p:sp>
            <p:nvSpPr>
              <p:cNvPr id="641" name="Shape 641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46" name="Group 646"/>
            <p:cNvGrpSpPr/>
            <p:nvPr/>
          </p:nvGrpSpPr>
          <p:grpSpPr>
            <a:xfrm>
              <a:off x="-1" y="7274380"/>
              <a:ext cx="819292" cy="819292"/>
              <a:chOff x="0" y="0"/>
              <a:chExt cx="819291" cy="819291"/>
            </a:xfrm>
          </p:grpSpPr>
          <p:sp>
            <p:nvSpPr>
              <p:cNvPr id="644" name="Shape 644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647" name="Shape 647"/>
            <p:cNvSpPr/>
            <p:nvPr/>
          </p:nvSpPr>
          <p:spPr>
            <a:xfrm>
              <a:off x="3355865" y="2970281"/>
              <a:ext cx="3670621" cy="1086933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8" name="Shape 648"/>
            <p:cNvSpPr/>
            <p:nvPr/>
          </p:nvSpPr>
          <p:spPr>
            <a:xfrm flipV="1">
              <a:off x="3355862" y="4057213"/>
              <a:ext cx="3670625" cy="418029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9" name="Shape 649"/>
            <p:cNvSpPr/>
            <p:nvPr/>
          </p:nvSpPr>
          <p:spPr>
            <a:xfrm flipV="1">
              <a:off x="3355864" y="4057213"/>
              <a:ext cx="3670623" cy="1906749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652" name="Group 652"/>
            <p:cNvGrpSpPr/>
            <p:nvPr/>
          </p:nvGrpSpPr>
          <p:grpSpPr>
            <a:xfrm>
              <a:off x="7145087" y="7189858"/>
              <a:ext cx="819292" cy="819292"/>
              <a:chOff x="0" y="0"/>
              <a:chExt cx="819291" cy="819291"/>
            </a:xfrm>
          </p:grpSpPr>
          <p:sp>
            <p:nvSpPr>
              <p:cNvPr id="650" name="Shape 650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55" name="Group 655"/>
            <p:cNvGrpSpPr/>
            <p:nvPr/>
          </p:nvGrpSpPr>
          <p:grpSpPr>
            <a:xfrm>
              <a:off x="6210922" y="1822399"/>
              <a:ext cx="819292" cy="819293"/>
              <a:chOff x="0" y="0"/>
              <a:chExt cx="819291" cy="819291"/>
            </a:xfrm>
          </p:grpSpPr>
          <p:sp>
            <p:nvSpPr>
              <p:cNvPr id="653" name="Shape 653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4" name="Shape 654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58" name="Group 658"/>
            <p:cNvGrpSpPr/>
            <p:nvPr/>
          </p:nvGrpSpPr>
          <p:grpSpPr>
            <a:xfrm>
              <a:off x="5041236" y="5494684"/>
              <a:ext cx="819292" cy="819292"/>
              <a:chOff x="0" y="0"/>
              <a:chExt cx="819291" cy="819291"/>
            </a:xfrm>
          </p:grpSpPr>
          <p:sp>
            <p:nvSpPr>
              <p:cNvPr id="656" name="Shape 656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7" name="Shape 657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61" name="Group 661"/>
            <p:cNvGrpSpPr/>
            <p:nvPr/>
          </p:nvGrpSpPr>
          <p:grpSpPr>
            <a:xfrm>
              <a:off x="7026486" y="3647567"/>
              <a:ext cx="819292" cy="819292"/>
              <a:chOff x="0" y="0"/>
              <a:chExt cx="819291" cy="819291"/>
            </a:xfrm>
          </p:grpSpPr>
          <p:sp>
            <p:nvSpPr>
              <p:cNvPr id="659" name="Shape 659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8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64" name="Group 664"/>
            <p:cNvGrpSpPr/>
            <p:nvPr/>
          </p:nvGrpSpPr>
          <p:grpSpPr>
            <a:xfrm>
              <a:off x="7892807" y="1872486"/>
              <a:ext cx="819292" cy="819292"/>
              <a:chOff x="0" y="0"/>
              <a:chExt cx="819291" cy="819291"/>
            </a:xfrm>
          </p:grpSpPr>
          <p:sp>
            <p:nvSpPr>
              <p:cNvPr id="662" name="Shape 662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9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67" name="Group 667"/>
            <p:cNvGrpSpPr/>
            <p:nvPr/>
          </p:nvGrpSpPr>
          <p:grpSpPr>
            <a:xfrm>
              <a:off x="7042675" y="328295"/>
              <a:ext cx="819292" cy="819292"/>
              <a:chOff x="0" y="0"/>
              <a:chExt cx="819291" cy="819291"/>
            </a:xfrm>
          </p:grpSpPr>
          <p:sp>
            <p:nvSpPr>
              <p:cNvPr id="665" name="Shape 665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0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70" name="Group 670"/>
            <p:cNvGrpSpPr/>
            <p:nvPr/>
          </p:nvGrpSpPr>
          <p:grpSpPr>
            <a:xfrm>
              <a:off x="5558297" y="3647567"/>
              <a:ext cx="819292" cy="819292"/>
              <a:chOff x="0" y="0"/>
              <a:chExt cx="819291" cy="819291"/>
            </a:xfrm>
          </p:grpSpPr>
          <p:sp>
            <p:nvSpPr>
              <p:cNvPr id="668" name="Shape 668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1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9" name="Shape 669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671" name="Shape 671"/>
            <p:cNvSpPr/>
            <p:nvPr/>
          </p:nvSpPr>
          <p:spPr>
            <a:xfrm flipH="1">
              <a:off x="6620568" y="1147586"/>
              <a:ext cx="831753" cy="67481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674" name="Group 674"/>
            <p:cNvGrpSpPr/>
            <p:nvPr/>
          </p:nvGrpSpPr>
          <p:grpSpPr>
            <a:xfrm>
              <a:off x="5934556" y="7189858"/>
              <a:ext cx="819292" cy="819292"/>
              <a:chOff x="0" y="0"/>
              <a:chExt cx="819291" cy="819291"/>
            </a:xfrm>
          </p:grpSpPr>
          <p:sp>
            <p:nvSpPr>
              <p:cNvPr id="672" name="Shape 672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3" name="Shape 673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677" name="Group 677"/>
            <p:cNvGrpSpPr/>
            <p:nvPr/>
          </p:nvGrpSpPr>
          <p:grpSpPr>
            <a:xfrm>
              <a:off x="6428207" y="5494684"/>
              <a:ext cx="819292" cy="819292"/>
              <a:chOff x="0" y="0"/>
              <a:chExt cx="819291" cy="819291"/>
            </a:xfrm>
          </p:grpSpPr>
          <p:sp>
            <p:nvSpPr>
              <p:cNvPr id="675" name="Shape 675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6" name="Shape 676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678" name="Shape 678"/>
            <p:cNvSpPr/>
            <p:nvPr/>
          </p:nvSpPr>
          <p:spPr>
            <a:xfrm>
              <a:off x="7452321" y="1147586"/>
              <a:ext cx="850133" cy="72490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9" name="Shape 679"/>
            <p:cNvSpPr/>
            <p:nvPr/>
          </p:nvSpPr>
          <p:spPr>
            <a:xfrm flipH="1">
              <a:off x="5967943" y="2641691"/>
              <a:ext cx="652626" cy="100587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0" name="Shape 680"/>
            <p:cNvSpPr/>
            <p:nvPr/>
          </p:nvSpPr>
          <p:spPr>
            <a:xfrm>
              <a:off x="6620568" y="2641691"/>
              <a:ext cx="815564" cy="100587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1" name="Shape 681"/>
            <p:cNvSpPr/>
            <p:nvPr/>
          </p:nvSpPr>
          <p:spPr>
            <a:xfrm flipH="1">
              <a:off x="5450881" y="4466859"/>
              <a:ext cx="517063" cy="1027826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2" name="Shape 682"/>
            <p:cNvSpPr/>
            <p:nvPr/>
          </p:nvSpPr>
          <p:spPr>
            <a:xfrm>
              <a:off x="5967943" y="4466859"/>
              <a:ext cx="869910" cy="1027826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3" name="Shape 683"/>
            <p:cNvSpPr/>
            <p:nvPr/>
          </p:nvSpPr>
          <p:spPr>
            <a:xfrm flipH="1">
              <a:off x="6344202" y="6313976"/>
              <a:ext cx="493651" cy="875883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837852" y="6313975"/>
              <a:ext cx="716880" cy="875884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687" name="Group 687"/>
            <p:cNvGrpSpPr/>
            <p:nvPr/>
          </p:nvGrpSpPr>
          <p:grpSpPr>
            <a:xfrm>
              <a:off x="6837852" y="1352409"/>
              <a:ext cx="1023535" cy="492287"/>
              <a:chOff x="0" y="0"/>
              <a:chExt cx="1023533" cy="492285"/>
            </a:xfrm>
          </p:grpSpPr>
          <p:sp>
            <p:nvSpPr>
              <p:cNvPr id="685" name="Shape 685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686" name="Shape 686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690" name="Group 690"/>
            <p:cNvGrpSpPr/>
            <p:nvPr/>
          </p:nvGrpSpPr>
          <p:grpSpPr>
            <a:xfrm>
              <a:off x="5553326" y="4978083"/>
              <a:ext cx="1023535" cy="492287"/>
              <a:chOff x="0" y="0"/>
              <a:chExt cx="1023533" cy="492285"/>
            </a:xfrm>
          </p:grpSpPr>
          <p:sp>
            <p:nvSpPr>
              <p:cNvPr id="688" name="Shape 688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689" name="Shape 689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693" name="Group 693"/>
            <p:cNvGrpSpPr/>
            <p:nvPr/>
          </p:nvGrpSpPr>
          <p:grpSpPr>
            <a:xfrm>
              <a:off x="6325795" y="6862771"/>
              <a:ext cx="1023535" cy="492287"/>
              <a:chOff x="0" y="0"/>
              <a:chExt cx="1023533" cy="492285"/>
            </a:xfrm>
          </p:grpSpPr>
          <p:sp>
            <p:nvSpPr>
              <p:cNvPr id="691" name="Shape 691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692" name="Shape 692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696" name="Group 696"/>
            <p:cNvGrpSpPr/>
            <p:nvPr/>
          </p:nvGrpSpPr>
          <p:grpSpPr>
            <a:xfrm>
              <a:off x="6097489" y="3076327"/>
              <a:ext cx="1023534" cy="492287"/>
              <a:chOff x="0" y="0"/>
              <a:chExt cx="1023533" cy="492285"/>
            </a:xfrm>
          </p:grpSpPr>
          <p:sp>
            <p:nvSpPr>
              <p:cNvPr id="694" name="Shape 694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699" name="Group 699"/>
            <p:cNvGrpSpPr/>
            <p:nvPr/>
          </p:nvGrpSpPr>
          <p:grpSpPr>
            <a:xfrm>
              <a:off x="2514980" y="2013883"/>
              <a:ext cx="1164900" cy="557009"/>
              <a:chOff x="0" y="0"/>
              <a:chExt cx="1164898" cy="557007"/>
            </a:xfrm>
          </p:grpSpPr>
          <p:sp>
            <p:nvSpPr>
              <p:cNvPr id="697" name="Shape 697"/>
              <p:cNvSpPr/>
              <p:nvPr/>
            </p:nvSpPr>
            <p:spPr>
              <a:xfrm>
                <a:off x="0" y="-1"/>
                <a:ext cx="1164899" cy="557009"/>
              </a:xfrm>
              <a:prstGeom prst="rect">
                <a:avLst/>
              </a:prstGeom>
              <a:blipFill rotWithShape="1">
                <a:blip r:embed="rId2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0" y="-1"/>
                <a:ext cx="1164899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702" name="Group 702"/>
            <p:cNvGrpSpPr/>
            <p:nvPr/>
          </p:nvGrpSpPr>
          <p:grpSpPr>
            <a:xfrm>
              <a:off x="2502206" y="6470585"/>
              <a:ext cx="1425258" cy="562662"/>
              <a:chOff x="0" y="0"/>
              <a:chExt cx="1425257" cy="562661"/>
            </a:xfrm>
          </p:grpSpPr>
          <p:sp>
            <p:nvSpPr>
              <p:cNvPr id="700" name="Shape 700"/>
              <p:cNvSpPr/>
              <p:nvPr/>
            </p:nvSpPr>
            <p:spPr>
              <a:xfrm>
                <a:off x="0" y="-1"/>
                <a:ext cx="1425258" cy="562662"/>
              </a:xfrm>
              <a:prstGeom prst="rect">
                <a:avLst/>
              </a:prstGeom>
              <a:blipFill rotWithShape="1">
                <a:blip r:embed="rId2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1" name="Shape 701"/>
              <p:cNvSpPr/>
              <p:nvPr/>
            </p:nvSpPr>
            <p:spPr>
              <a:xfrm>
                <a:off x="0" y="-1"/>
                <a:ext cx="1425258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705" name="Group 705"/>
            <p:cNvGrpSpPr/>
            <p:nvPr/>
          </p:nvGrpSpPr>
          <p:grpSpPr>
            <a:xfrm>
              <a:off x="28824" y="0"/>
              <a:ext cx="606435" cy="656591"/>
              <a:chOff x="0" y="0"/>
              <a:chExt cx="606434" cy="656590"/>
            </a:xfrm>
          </p:grpSpPr>
          <p:sp>
            <p:nvSpPr>
              <p:cNvPr id="703" name="Shape 703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2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4" name="Shape 704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708" name="Group 708"/>
            <p:cNvGrpSpPr/>
            <p:nvPr/>
          </p:nvGrpSpPr>
          <p:grpSpPr>
            <a:xfrm>
              <a:off x="5991037" y="490996"/>
              <a:ext cx="606435" cy="656591"/>
              <a:chOff x="0" y="0"/>
              <a:chExt cx="606434" cy="656590"/>
            </a:xfrm>
          </p:grpSpPr>
          <p:sp>
            <p:nvSpPr>
              <p:cNvPr id="706" name="Shape 706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2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7" name="Shape 707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</p:grpSp>
      <p:sp>
        <p:nvSpPr>
          <p:cNvPr id="710" name="Shape 710"/>
          <p:cNvSpPr/>
          <p:nvPr/>
        </p:nvSpPr>
        <p:spPr>
          <a:xfrm flipH="1" flipV="1">
            <a:off x="4862263" y="3122370"/>
            <a:ext cx="1865424" cy="342595"/>
          </a:xfrm>
          <a:prstGeom prst="line">
            <a:avLst/>
          </a:prstGeom>
          <a:ln w="50800">
            <a:solidFill>
              <a:srgbClr val="F79646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5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713" name="Group 713"/>
          <p:cNvGrpSpPr/>
          <p:nvPr/>
        </p:nvGrpSpPr>
        <p:grpSpPr>
          <a:xfrm>
            <a:off x="694041" y="4425174"/>
            <a:ext cx="1468027" cy="656592"/>
            <a:chOff x="0" y="0"/>
            <a:chExt cx="1468026" cy="656590"/>
          </a:xfrm>
        </p:grpSpPr>
        <p:sp>
          <p:nvSpPr>
            <p:cNvPr id="711" name="Shape 711"/>
            <p:cNvSpPr/>
            <p:nvPr/>
          </p:nvSpPr>
          <p:spPr>
            <a:xfrm>
              <a:off x="0" y="0"/>
              <a:ext cx="1468027" cy="656591"/>
            </a:xfrm>
            <a:prstGeom prst="rect">
              <a:avLst/>
            </a:prstGeom>
            <a:blipFill rotWithShape="1">
              <a:blip r:embed="rId2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2" name="Shape 712"/>
            <p:cNvSpPr/>
            <p:nvPr/>
          </p:nvSpPr>
          <p:spPr>
            <a:xfrm>
              <a:off x="0" y="0"/>
              <a:ext cx="14680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716" name="Group 716"/>
          <p:cNvGrpSpPr/>
          <p:nvPr/>
        </p:nvGrpSpPr>
        <p:grpSpPr>
          <a:xfrm>
            <a:off x="-1" y="5007645"/>
            <a:ext cx="5126419" cy="569047"/>
            <a:chOff x="0" y="0"/>
            <a:chExt cx="5126417" cy="569045"/>
          </a:xfrm>
        </p:grpSpPr>
        <p:sp>
          <p:nvSpPr>
            <p:cNvPr id="714" name="Shape 714"/>
            <p:cNvSpPr/>
            <p:nvPr/>
          </p:nvSpPr>
          <p:spPr>
            <a:xfrm>
              <a:off x="-1" y="-1"/>
              <a:ext cx="5126419" cy="569047"/>
            </a:xfrm>
            <a:prstGeom prst="rect">
              <a:avLst/>
            </a:prstGeom>
            <a:blipFill rotWithShape="1">
              <a:blip r:embed="rId29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5" name="Shape 715"/>
            <p:cNvSpPr/>
            <p:nvPr/>
          </p:nvSpPr>
          <p:spPr>
            <a:xfrm>
              <a:off x="-1" y="-1"/>
              <a:ext cx="512641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719" name="Group 719"/>
          <p:cNvGrpSpPr/>
          <p:nvPr/>
        </p:nvGrpSpPr>
        <p:grpSpPr>
          <a:xfrm>
            <a:off x="607129" y="5847071"/>
            <a:ext cx="3067825" cy="1199005"/>
            <a:chOff x="0" y="0"/>
            <a:chExt cx="3067824" cy="1199004"/>
          </a:xfrm>
        </p:grpSpPr>
        <p:sp>
          <p:nvSpPr>
            <p:cNvPr id="717" name="Shape 717"/>
            <p:cNvSpPr/>
            <p:nvPr/>
          </p:nvSpPr>
          <p:spPr>
            <a:xfrm>
              <a:off x="-1" y="0"/>
              <a:ext cx="3067826" cy="1199005"/>
            </a:xfrm>
            <a:prstGeom prst="rect">
              <a:avLst/>
            </a:prstGeom>
            <a:blipFill rotWithShape="1">
              <a:blip r:embed="rId30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8" name="Shape 718"/>
            <p:cNvSpPr/>
            <p:nvPr/>
          </p:nvSpPr>
          <p:spPr>
            <a:xfrm>
              <a:off x="-1" y="0"/>
              <a:ext cx="306782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720" name="Shape 720"/>
          <p:cNvSpPr/>
          <p:nvPr/>
        </p:nvSpPr>
        <p:spPr>
          <a:xfrm>
            <a:off x="1030765" y="7709818"/>
            <a:ext cx="1565149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bIns="65023" lIns="65023" rIns="65023" tIns="65023" wrap="none">
            <a:spAutoFit/>
          </a:bodyPr>
          <a:lstStyle>
            <a:lvl1pPr algn="l" defTabSz="914400">
              <a:defRPr sz="2800">
                <a:solidFill>
                  <a:srgbClr val="FF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0000"/>
                </a:solidFill>
              </a:rPr>
              <a:t>更新权重</a:t>
            </a:r>
          </a:p>
        </p:txBody>
      </p:sp>
      <p:grpSp>
        <p:nvGrpSpPr>
          <p:cNvPr id="723" name="Group 723"/>
          <p:cNvGrpSpPr/>
          <p:nvPr/>
        </p:nvGrpSpPr>
        <p:grpSpPr>
          <a:xfrm>
            <a:off x="255305" y="8164278"/>
            <a:ext cx="3702896" cy="604155"/>
            <a:chOff x="0" y="0"/>
            <a:chExt cx="3702894" cy="604154"/>
          </a:xfrm>
        </p:grpSpPr>
        <p:sp>
          <p:nvSpPr>
            <p:cNvPr id="721" name="Shape 721"/>
            <p:cNvSpPr/>
            <p:nvPr/>
          </p:nvSpPr>
          <p:spPr>
            <a:xfrm>
              <a:off x="-1" y="-1"/>
              <a:ext cx="3702896" cy="604156"/>
            </a:xfrm>
            <a:prstGeom prst="rect">
              <a:avLst/>
            </a:prstGeom>
            <a:blipFill rotWithShape="1">
              <a:blip r:embed="rId3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2" name="Shape 722"/>
            <p:cNvSpPr/>
            <p:nvPr/>
          </p:nvSpPr>
          <p:spPr>
            <a:xfrm>
              <a:off x="-1" y="-1"/>
              <a:ext cx="370289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724" name="Shape 724"/>
          <p:cNvSpPr/>
          <p:nvPr/>
        </p:nvSpPr>
        <p:spPr>
          <a:xfrm>
            <a:off x="4094367" y="3518547"/>
            <a:ext cx="794479" cy="4991827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anchor="ctr" bIns="50800" lIns="50800" rIns="50800" tIns="50800"/>
          <a:lstStyle/>
          <a:p>
            <a:pPr lvl="0">
              <a:defRPr sz="2400"/>
            </a:pPr>
          </a:p>
        </p:txBody>
      </p:sp>
      <p:sp>
        <p:nvSpPr>
          <p:cNvPr id="725" name="Shape 725"/>
          <p:cNvSpPr/>
          <p:nvPr/>
        </p:nvSpPr>
        <p:spPr>
          <a:xfrm flipH="1" rot="16200000">
            <a:off x="3256367" y="5814186"/>
            <a:ext cx="895566" cy="400549"/>
          </a:xfrm>
          <a:prstGeom prst="rightArrow">
            <a:avLst>
              <a:gd fmla="val 52365" name="adj1"/>
              <a:gd fmla="val 57932" name="adj2"/>
            </a:avLst>
          </a:prstGeom>
          <a:blipFill>
            <a:blip r:embed="rId32"/>
          </a:blipFill>
          <a:ln w="12700">
            <a:miter lim="400000"/>
          </a:ln>
          <a:effectLst>
            <a:outerShdw algn="b" blurRad="50800" dir="5400000" dist="12700" kx="0" ky="0" rotWithShape="0" sx="100000" sy="100000">
              <a:srgbClr val="000000">
                <a:alpha val="50000"/>
              </a:srgbClr>
            </a:outerShdw>
          </a:effectLst>
        </p:spPr>
        <p:txBody>
          <a:bodyPr anchor="ctr" bIns="0" lIns="0" rIns="0" tIns="0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name="文本框 1" id="726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  <p:timing>
    <p:tnLst>
      <p:par>
        <p:cTn dur="indefinite" fill="hold" id="1" nodeType="tmRoot" restart="never">
          <p:childTnLst>
            <p:seq concurrent="1" nextAc="seek" prevAc="none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0" presetSubtype="0">
                                  <p:stCondLst>
                                    <p:cond delay="0"/>
                                  </p:stCondLst>
                                  <p:iterate backwards="0"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0" animBg="1" bldLvl="1" build="whole" grpId="1" rev="0" spid="710"/>
    </p:bld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5337" y="1447405"/>
            <a:ext cx="5544059" cy="4400598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Shape 728"/>
          <p:cNvSpPr/>
          <p:nvPr>
            <p:ph type="title"/>
          </p:nvPr>
        </p:nvSpPr>
        <p:spPr>
          <a:xfrm>
            <a:off x="952500" y="444500"/>
            <a:ext cx="11099800" cy="1078153"/>
          </a:xfrm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 lvl="0">
              <a:defRPr sz="1800"/>
            </a:pPr>
            <a:r>
              <a:rPr sz="6400"/>
              <a:t>word2vec词向量训练结果</a:t>
            </a:r>
          </a:p>
        </p:txBody>
      </p:sp>
      <p:sp>
        <p:nvSpPr>
          <p:cNvPr id="729" name="Shape 729"/>
          <p:cNvSpPr/>
          <p:nvPr/>
        </p:nvSpPr>
        <p:spPr>
          <a:xfrm>
            <a:off x="2694412" y="1570405"/>
            <a:ext cx="2654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3600"/>
              <a:t>2组网络权重</a:t>
            </a:r>
          </a:p>
        </p:txBody>
      </p:sp>
      <p:graphicFrame>
        <p:nvGraphicFramePr>
          <p:cNvPr id="730" name="Table 730"/>
          <p:cNvGraphicFramePr/>
          <p:nvPr/>
        </p:nvGraphicFramePr>
        <p:xfrm>
          <a:off x="365798" y="2261198"/>
          <a:ext cx="7324431" cy="2785712"/>
        </p:xfrm>
        <a:graphic>
          <a:graphicData uri="http://schemas.openxmlformats.org/drawingml/2006/table">
            <a:tbl>
              <a:tblPr bandCol="0" bandRow="0" firstCol="0" firstRow="0" lastCol="0" lastRow="0" rtl="0">
                <a:tableStyleId>{33BA23B1-9221-436E-865A-0063620EA4FD}</a:tableStyleId>
              </a:tblPr>
              <a:tblGrid>
                <a:gridCol w="672564"/>
                <a:gridCol w="1106527"/>
                <a:gridCol w="1106527"/>
                <a:gridCol w="1106527"/>
                <a:gridCol w="1106527"/>
                <a:gridCol w="1106527"/>
                <a:gridCol w="1106527"/>
              </a:tblGrid>
              <a:tr h="346626">
                <a:tc>
                  <a:txBody>
                    <a:bodyPr/>
                    <a:lstStyle/>
                    <a:p>
                      <a:pPr algn="ctr" lvl="0">
                        <a:defRPr b="1">
                          <a:sym typeface="Helvetica Light"/>
                        </a:defRPr>
                      </a:pPr>
                    </a:p>
                  </a:txBody>
                  <a:tcPr anchor="ctr" anchorCtr="0" horzOverflow="overflow" marB="50800" marL="50800" marR="50800" marT="50800"/>
                </a:tc>
                <a:tc gridSpan="3"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输入层到隐层syn0（词向量）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输出层到隐层syn1</a:t>
                      </a:r>
                    </a:p>
                  </a:txBody>
                  <a:tcPr anchor="ctr" anchorCtr="0" horzOverflow="overflow" marB="50800" marL="50800" marR="50800" marT="50800"/>
                </a:tc>
                <a:tc hMerge="1">
                  <a:tcPr/>
                </a:tc>
                <a:tc hMerge="1">
                  <a:tcPr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词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sym typeface="Helvetica Light"/>
                        </a:rPr>
                        <a:t>新款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-0.36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-0.64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0.25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-0.74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-0.63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流行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0.99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-0.16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0.05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0.59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-0.69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-0.42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zara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0.75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0.21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0.63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0.16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-0.73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-0.66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波浪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0.72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0.72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-0.31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裙摆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0.46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0.30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0.84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</a:tbl>
          </a:graphicData>
        </a:graphic>
      </p:graphicFrame>
      <p:pic>
        <p:nvPicPr>
          <p:cNvPr id="731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8193" y="5920536"/>
            <a:ext cx="9388414" cy="3176889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/>
          <p:nvPr/>
        </p:nvSpPr>
        <p:spPr>
          <a:xfrm>
            <a:off x="4846732" y="9220251"/>
            <a:ext cx="33113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2300"/>
              <a:t>找相似词Demo:</a:t>
            </a:r>
            <a:r>
              <a:rPr sz="2300" u="sng">
                <a:hlinkClick action="" endSnd="0" highlightClick="0" history="1" invalidUrl="" r:id="rId4" tgtFrame="" tooltip=""/>
              </a:rPr>
              <a:t>点击进入</a:t>
            </a:r>
          </a:p>
        </p:txBody>
      </p:sp>
      <p:pic>
        <p:nvPicPr>
          <p:cNvPr id="733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4680751">
            <a:off x="2370648" y="5325667"/>
            <a:ext cx="949831" cy="352235"/>
          </a:xfrm>
          <a:prstGeom prst="rect">
            <a:avLst/>
          </a:prstGeom>
        </p:spPr>
      </p:pic>
      <p:sp>
        <p:nvSpPr>
          <p:cNvPr id="735" name="Shape 735"/>
          <p:cNvSpPr/>
          <p:nvPr/>
        </p:nvSpPr>
        <p:spPr>
          <a:xfrm>
            <a:off x="3119924" y="5270998"/>
            <a:ext cx="498899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1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100">
                <a:solidFill>
                  <a:srgbClr val="C82506"/>
                </a:solidFill>
              </a:rPr>
              <a:t>如果两个词相似,那么他们的上下文也相似</a:t>
            </a:r>
          </a:p>
        </p:txBody>
      </p:sp>
      <p:sp>
        <p:nvSpPr>
          <p:cNvPr name="文本框 1" id="736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385543">
            <a:off x="2410932" y="5022656"/>
            <a:ext cx="6568029" cy="352234"/>
          </a:xfrm>
          <a:prstGeom prst="rect">
            <a:avLst/>
          </a:prstGeom>
        </p:spPr>
      </p:pic>
      <p:sp>
        <p:nvSpPr>
          <p:cNvPr id="739" name="Shape 739"/>
          <p:cNvSpPr/>
          <p:nvPr>
            <p:ph type="title"/>
          </p:nvPr>
        </p:nvSpPr>
        <p:spPr>
          <a:xfrm>
            <a:off x="650239" y="130952"/>
            <a:ext cx="11704322" cy="911962"/>
          </a:xfrm>
          <a:prstGeom prst="rect">
            <a:avLst/>
          </a:prstGeom>
        </p:spPr>
        <p:txBody>
          <a:bodyPr/>
          <a:lstStyle>
            <a:lvl1pPr defTabSz="777240">
              <a:defRPr sz="5270"/>
            </a:lvl1pPr>
          </a:lstStyle>
          <a:p>
            <a:pPr lvl="0">
              <a:defRPr sz="1800"/>
            </a:pPr>
            <a:r>
              <a:rPr sz="5270"/>
              <a:t>doc2vec模型</a:t>
            </a:r>
          </a:p>
        </p:txBody>
      </p:sp>
      <p:sp>
        <p:nvSpPr>
          <p:cNvPr id="740" name="Shape 740"/>
          <p:cNvSpPr/>
          <p:nvPr/>
        </p:nvSpPr>
        <p:spPr>
          <a:xfrm>
            <a:off x="3349861" y="6542807"/>
            <a:ext cx="256682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200">
                <a:solidFill>
                  <a:srgbClr val="D66455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D66455"/>
                </a:solidFill>
              </a:rPr>
              <a:t>随机初始化doc向量</a:t>
            </a:r>
          </a:p>
        </p:txBody>
      </p:sp>
      <p:graphicFrame>
        <p:nvGraphicFramePr>
          <p:cNvPr id="741" name="Table 741"/>
          <p:cNvGraphicFramePr/>
          <p:nvPr/>
        </p:nvGraphicFramePr>
        <p:xfrm>
          <a:off x="346455" y="2080685"/>
          <a:ext cx="6268899" cy="2785713"/>
        </p:xfrm>
        <a:graphic>
          <a:graphicData uri="http://schemas.openxmlformats.org/drawingml/2006/table">
            <a:tbl>
              <a:tblPr bandCol="0" bandRow="0" firstCol="0" firstRow="0" lastCol="0" lastRow="0" rtl="0">
                <a:tableStyleId>{33BA23B1-9221-436E-865A-0063620EA4FD}</a:tableStyleId>
              </a:tblPr>
              <a:tblGrid>
                <a:gridCol w="575472"/>
                <a:gridCol w="946787"/>
                <a:gridCol w="946787"/>
                <a:gridCol w="946787"/>
                <a:gridCol w="946787"/>
                <a:gridCol w="946787"/>
                <a:gridCol w="946787"/>
              </a:tblGrid>
              <a:tr h="346626">
                <a:tc>
                  <a:txBody>
                    <a:bodyPr/>
                    <a:lstStyle/>
                    <a:p>
                      <a:pPr algn="ctr" lvl="0">
                        <a:defRPr b="1">
                          <a:sym typeface="Helvetica Light"/>
                        </a:defRPr>
                      </a:pPr>
                    </a:p>
                  </a:txBody>
                  <a:tcPr anchor="ctr" anchorCtr="0" horzOverflow="overflow" marB="50800" marL="50800" marR="50800" marT="50800"/>
                </a:tc>
                <a:tc gridSpan="3"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输入层到隐层syn0（词向量）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输出层到隐层syn1</a:t>
                      </a:r>
                    </a:p>
                  </a:txBody>
                  <a:tcPr anchor="ctr" anchorCtr="0" horzOverflow="overflow" marB="50800" marL="50800" marR="50800" marT="50800"/>
                </a:tc>
                <a:tc hMerge="1">
                  <a:tcPr/>
                </a:tc>
                <a:tc hMerge="1">
                  <a:tcPr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词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sym typeface="Helvetica Light"/>
                        </a:rPr>
                        <a:t>新款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-0.36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-0.64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0.25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-0.74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-0.63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流行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0.99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-0.16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0.05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0.59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-0.69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-0.42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zara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0.75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0.21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0.63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0.16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-0.73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-0.66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波浪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0.72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0.72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-0.31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裙摆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0.46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0.30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0.84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</a:tbl>
          </a:graphicData>
        </a:graphic>
      </p:graphicFrame>
      <p:sp>
        <p:nvSpPr>
          <p:cNvPr id="742" name="Shape 742"/>
          <p:cNvSpPr/>
          <p:nvPr/>
        </p:nvSpPr>
        <p:spPr>
          <a:xfrm>
            <a:off x="113583" y="1475662"/>
            <a:ext cx="37719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3600"/>
              <a:t>训练好的网络权重</a:t>
            </a:r>
          </a:p>
        </p:txBody>
      </p:sp>
      <p:sp>
        <p:nvSpPr>
          <p:cNvPr id="743" name="Shape 743"/>
          <p:cNvSpPr/>
          <p:nvPr/>
        </p:nvSpPr>
        <p:spPr>
          <a:xfrm>
            <a:off x="7649197" y="7316154"/>
            <a:ext cx="50159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3600"/>
              <a:t>分布式记忆模型(PV-DM)</a:t>
            </a:r>
          </a:p>
        </p:txBody>
      </p:sp>
      <p:pic>
        <p:nvPicPr>
          <p:cNvPr id="744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90894">
            <a:off x="6595005" y="3245548"/>
            <a:ext cx="3436507" cy="352235"/>
          </a:xfrm>
          <a:prstGeom prst="rect">
            <a:avLst/>
          </a:prstGeom>
        </p:spPr>
      </p:pic>
      <p:pic>
        <p:nvPicPr>
          <p:cNvPr id="74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7826940">
            <a:off x="5517248" y="6898164"/>
            <a:ext cx="2523121" cy="352235"/>
          </a:xfrm>
          <a:prstGeom prst="rect">
            <a:avLst/>
          </a:prstGeom>
        </p:spPr>
      </p:pic>
      <p:sp>
        <p:nvSpPr>
          <p:cNvPr id="748" name="Shape 748"/>
          <p:cNvSpPr/>
          <p:nvPr/>
        </p:nvSpPr>
        <p:spPr>
          <a:xfrm>
            <a:off x="3831848" y="1648128"/>
            <a:ext cx="2628901" cy="385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2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82506"/>
                </a:solidFill>
              </a:rPr>
              <a:t>训练期间值固定不动</a:t>
            </a:r>
          </a:p>
        </p:txBody>
      </p:sp>
      <p:sp>
        <p:nvSpPr>
          <p:cNvPr id="749" name="Shape 749"/>
          <p:cNvSpPr/>
          <p:nvPr/>
        </p:nvSpPr>
        <p:spPr>
          <a:xfrm>
            <a:off x="6856011" y="8028013"/>
            <a:ext cx="6057901" cy="43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6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C82506"/>
                </a:solidFill>
              </a:rPr>
              <a:t>窗口越长：结构信息在向量中体现越深刻</a:t>
            </a:r>
          </a:p>
        </p:txBody>
      </p:sp>
      <p:grpSp>
        <p:nvGrpSpPr>
          <p:cNvPr id="786" name="Group 786"/>
          <p:cNvGrpSpPr/>
          <p:nvPr/>
        </p:nvGrpSpPr>
        <p:grpSpPr>
          <a:xfrm>
            <a:off x="4434103" y="1855425"/>
            <a:ext cx="8548260" cy="5360077"/>
            <a:chOff x="79438" y="0"/>
            <a:chExt cx="8548258" cy="5360075"/>
          </a:xfrm>
        </p:grpSpPr>
        <p:sp>
          <p:nvSpPr>
            <p:cNvPr id="750" name="Shape 750"/>
            <p:cNvSpPr/>
            <p:nvPr/>
          </p:nvSpPr>
          <p:spPr>
            <a:xfrm flipV="1">
              <a:off x="4130085" y="2651014"/>
              <a:ext cx="1099663" cy="183436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51" name="Shape 751"/>
            <p:cNvSpPr/>
            <p:nvPr/>
          </p:nvSpPr>
          <p:spPr>
            <a:xfrm flipV="1">
              <a:off x="2143434" y="2645180"/>
              <a:ext cx="3141964" cy="1772809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52" name="Shape 752"/>
            <p:cNvSpPr/>
            <p:nvPr/>
          </p:nvSpPr>
          <p:spPr>
            <a:xfrm flipV="1">
              <a:off x="5353923" y="1072965"/>
              <a:ext cx="668744" cy="128474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53" name="Shape 753"/>
            <p:cNvSpPr/>
            <p:nvPr/>
          </p:nvSpPr>
          <p:spPr>
            <a:xfrm flipV="1">
              <a:off x="2137977" y="2548889"/>
              <a:ext cx="3571500" cy="1930078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54" name="Shape 754"/>
            <p:cNvSpPr/>
            <p:nvPr/>
          </p:nvSpPr>
          <p:spPr>
            <a:xfrm flipV="1">
              <a:off x="2119206" y="2550104"/>
              <a:ext cx="3971334" cy="1955700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55" name="Shape 755"/>
            <p:cNvSpPr/>
            <p:nvPr/>
          </p:nvSpPr>
          <p:spPr>
            <a:xfrm flipV="1">
              <a:off x="4129122" y="2548889"/>
              <a:ext cx="1965390" cy="1965390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56" name="Shape 756"/>
            <p:cNvSpPr/>
            <p:nvPr/>
          </p:nvSpPr>
          <p:spPr>
            <a:xfrm flipV="1">
              <a:off x="4146986" y="2546878"/>
              <a:ext cx="1530505" cy="1969413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57" name="Shape 757"/>
            <p:cNvSpPr/>
            <p:nvPr/>
          </p:nvSpPr>
          <p:spPr>
            <a:xfrm flipV="1">
              <a:off x="5713182" y="945965"/>
              <a:ext cx="365864" cy="153874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58" name="Shape 758"/>
            <p:cNvSpPr/>
            <p:nvPr/>
          </p:nvSpPr>
          <p:spPr>
            <a:xfrm flipV="1">
              <a:off x="6079045" y="945965"/>
              <a:ext cx="1" cy="153874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59" name="Shape 759"/>
            <p:cNvSpPr/>
            <p:nvPr/>
          </p:nvSpPr>
          <p:spPr>
            <a:xfrm>
              <a:off x="3190784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60" name="Shape 760"/>
            <p:cNvSpPr/>
            <p:nvPr/>
          </p:nvSpPr>
          <p:spPr>
            <a:xfrm>
              <a:off x="3838680" y="4247298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61" name="Shape 761"/>
            <p:cNvSpPr/>
            <p:nvPr/>
          </p:nvSpPr>
          <p:spPr>
            <a:xfrm>
              <a:off x="4476162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50800" dir="0" dist="127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2" name="Shape 762"/>
            <p:cNvSpPr/>
            <p:nvPr/>
          </p:nvSpPr>
          <p:spPr>
            <a:xfrm>
              <a:off x="5156951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63" name="Shape 763"/>
            <p:cNvSpPr/>
            <p:nvPr/>
          </p:nvSpPr>
          <p:spPr>
            <a:xfrm>
              <a:off x="5837740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64" name="Shape 764"/>
            <p:cNvSpPr/>
            <p:nvPr/>
          </p:nvSpPr>
          <p:spPr>
            <a:xfrm>
              <a:off x="6424421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65" name="Shape 765"/>
            <p:cNvSpPr/>
            <p:nvPr/>
          </p:nvSpPr>
          <p:spPr>
            <a:xfrm>
              <a:off x="7130610" y="4247298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66" name="Shape 766"/>
            <p:cNvSpPr/>
            <p:nvPr/>
          </p:nvSpPr>
          <p:spPr>
            <a:xfrm>
              <a:off x="7836799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67" name="Shape 767"/>
            <p:cNvSpPr/>
            <p:nvPr/>
          </p:nvSpPr>
          <p:spPr>
            <a:xfrm>
              <a:off x="3156254" y="4316640"/>
              <a:ext cx="5471444" cy="393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 algn="l">
                <a:defRPr sz="190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 defTabSz="914400" lvl="0">
                <a:defRPr sz="1800"/>
              </a:pPr>
              <a:r>
                <a:rPr sz="1900"/>
                <a:t>新款 流行 zara 波浪 裙摆 圆领  甜美 连衣裙</a:t>
              </a:r>
            </a:p>
          </p:txBody>
        </p:sp>
        <p:sp>
          <p:nvSpPr>
            <p:cNvPr id="768" name="Shape 768"/>
            <p:cNvSpPr/>
            <p:nvPr/>
          </p:nvSpPr>
          <p:spPr>
            <a:xfrm>
              <a:off x="4422573" y="549094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9" name="Shape 769"/>
            <p:cNvSpPr/>
            <p:nvPr/>
          </p:nvSpPr>
          <p:spPr>
            <a:xfrm>
              <a:off x="5103362" y="549094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Shape 770"/>
            <p:cNvSpPr/>
            <p:nvPr/>
          </p:nvSpPr>
          <p:spPr>
            <a:xfrm>
              <a:off x="5784150" y="549094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50800" dir="0" dist="127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Shape 771"/>
            <p:cNvSpPr/>
            <p:nvPr/>
          </p:nvSpPr>
          <p:spPr>
            <a:xfrm>
              <a:off x="6370832" y="549094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Shape 772"/>
            <p:cNvSpPr/>
            <p:nvPr/>
          </p:nvSpPr>
          <p:spPr>
            <a:xfrm>
              <a:off x="7077021" y="549094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3" name="Shape 773"/>
            <p:cNvSpPr/>
            <p:nvPr/>
          </p:nvSpPr>
          <p:spPr>
            <a:xfrm>
              <a:off x="3771439" y="4114423"/>
              <a:ext cx="1337242" cy="798135"/>
            </a:xfrm>
            <a:prstGeom prst="rect">
              <a:avLst/>
            </a:prstGeom>
            <a:noFill/>
            <a:ln cap="flat" w="254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74" name="Shape 774"/>
            <p:cNvSpPr/>
            <p:nvPr/>
          </p:nvSpPr>
          <p:spPr>
            <a:xfrm>
              <a:off x="5703586" y="618437"/>
              <a:ext cx="693515" cy="393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 algn="l">
                <a:defRPr sz="190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 defTabSz="914400" lvl="0">
                <a:defRPr sz="1800"/>
              </a:pPr>
              <a:r>
                <a:rPr sz="1900"/>
                <a:t>zara</a:t>
              </a:r>
            </a:p>
          </p:txBody>
        </p:sp>
        <p:sp>
          <p:nvSpPr>
            <p:cNvPr id="775" name="Shape 775"/>
            <p:cNvSpPr/>
            <p:nvPr/>
          </p:nvSpPr>
          <p:spPr>
            <a:xfrm>
              <a:off x="5916358" y="2297921"/>
              <a:ext cx="375149" cy="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25400" dir="2388334" dist="25400" kx="0" ky="0" rotWithShape="0" sx="100000" sy="100000">
                <a:srgbClr val="000000">
                  <a:alpha val="7931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6" name="Shape 776"/>
            <p:cNvSpPr/>
            <p:nvPr/>
          </p:nvSpPr>
          <p:spPr>
            <a:xfrm>
              <a:off x="5038526" y="4946824"/>
              <a:ext cx="400550" cy="400549"/>
            </a:xfrm>
            <a:prstGeom prst="rightArrow">
              <a:avLst>
                <a:gd fmla="val 32000" name="adj1"/>
                <a:gd fmla="val 64000" name="adj2"/>
              </a:avLst>
            </a:prstGeom>
            <a:blipFill rotWithShape="1">
              <a:blip r:embed="rId5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50800" dir="0" dist="127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7" name="Shape 777"/>
            <p:cNvSpPr/>
            <p:nvPr/>
          </p:nvSpPr>
          <p:spPr>
            <a:xfrm>
              <a:off x="3782263" y="4962437"/>
              <a:ext cx="1282701" cy="39763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滑动窗口</a:t>
              </a:r>
            </a:p>
          </p:txBody>
        </p:sp>
        <p:sp>
          <p:nvSpPr>
            <p:cNvPr id="778" name="Shape 778"/>
            <p:cNvSpPr/>
            <p:nvPr/>
          </p:nvSpPr>
          <p:spPr>
            <a:xfrm>
              <a:off x="2535857" y="0"/>
              <a:ext cx="5664201" cy="39763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输出层：在所有的词集合中预测窗口右侧词</a:t>
              </a:r>
            </a:p>
          </p:txBody>
        </p:sp>
        <p:sp>
          <p:nvSpPr>
            <p:cNvPr id="779" name="Shape 779"/>
            <p:cNvSpPr/>
            <p:nvPr/>
          </p:nvSpPr>
          <p:spPr>
            <a:xfrm>
              <a:off x="6492093" y="2296722"/>
              <a:ext cx="990601" cy="39763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隐藏层</a:t>
              </a:r>
            </a:p>
          </p:txBody>
        </p:sp>
        <p:sp>
          <p:nvSpPr>
            <p:cNvPr id="780" name="Shape 780"/>
            <p:cNvSpPr/>
            <p:nvPr/>
          </p:nvSpPr>
          <p:spPr>
            <a:xfrm>
              <a:off x="4804076" y="3652001"/>
              <a:ext cx="3147175" cy="4572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输入层：doc+历史上文</a:t>
              </a:r>
            </a:p>
          </p:txBody>
        </p:sp>
        <p:sp>
          <p:nvSpPr>
            <p:cNvPr id="781" name="Shape 781"/>
            <p:cNvSpPr/>
            <p:nvPr/>
          </p:nvSpPr>
          <p:spPr>
            <a:xfrm>
              <a:off x="5500720" y="2297921"/>
              <a:ext cx="375150" cy="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25400" dir="2388334" dist="25400" kx="0" ky="0" rotWithShape="0" sx="100000" sy="100000">
                <a:srgbClr val="000000">
                  <a:alpha val="7931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2" name="Shape 782"/>
            <p:cNvSpPr/>
            <p:nvPr/>
          </p:nvSpPr>
          <p:spPr>
            <a:xfrm>
              <a:off x="5063926" y="2297921"/>
              <a:ext cx="375150" cy="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25400" dir="2388334" dist="25400" kx="0" ky="0" rotWithShape="0" sx="100000" sy="100000">
                <a:srgbClr val="000000">
                  <a:alpha val="7931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3" name="Shape 783"/>
            <p:cNvSpPr/>
            <p:nvPr/>
          </p:nvSpPr>
          <p:spPr>
            <a:xfrm>
              <a:off x="1907895" y="4242731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8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4" name="Shape 784"/>
            <p:cNvSpPr/>
            <p:nvPr/>
          </p:nvSpPr>
          <p:spPr>
            <a:xfrm>
              <a:off x="79438" y="4224197"/>
              <a:ext cx="1828801" cy="520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/>
            <a:p>
              <a:pPr lvl="0">
                <a:defRPr sz="1800"/>
              </a:pPr>
              <a:r>
                <a:rPr sz="1500"/>
                <a:t>新款流行zara波浪 </a:t>
              </a:r>
              <a:endParaRPr sz="1500"/>
            </a:p>
            <a:p>
              <a:pPr lvl="0">
                <a:defRPr sz="1800"/>
              </a:pPr>
              <a:r>
                <a:rPr sz="1500"/>
                <a:t>裙摆圆领甜美连衣裙</a:t>
              </a:r>
            </a:p>
          </p:txBody>
        </p:sp>
        <p:sp>
          <p:nvSpPr>
            <p:cNvPr id="785" name="Shape 785"/>
            <p:cNvSpPr/>
            <p:nvPr/>
          </p:nvSpPr>
          <p:spPr>
            <a:xfrm>
              <a:off x="1897164" y="4305503"/>
              <a:ext cx="551943" cy="4064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FFFFFF"/>
                  </a:solidFill>
                </a:rPr>
                <a:t>doc</a:t>
              </a:r>
            </a:p>
          </p:txBody>
        </p:sp>
      </p:grpSp>
      <p:sp>
        <p:nvSpPr>
          <p:cNvPr id="787" name="Shape 787"/>
          <p:cNvSpPr/>
          <p:nvPr/>
        </p:nvSpPr>
        <p:spPr>
          <a:xfrm>
            <a:off x="34257" y="9178591"/>
            <a:ext cx="39470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3600"/>
              <a:t>训练数据+doc向量</a:t>
            </a:r>
          </a:p>
        </p:txBody>
      </p:sp>
      <p:graphicFrame>
        <p:nvGraphicFramePr>
          <p:cNvPr id="788" name="Table 788"/>
          <p:cNvGraphicFramePr/>
          <p:nvPr/>
        </p:nvGraphicFramePr>
        <p:xfrm>
          <a:off x="232513" y="6967701"/>
          <a:ext cx="5964482" cy="2276003"/>
        </p:xfrm>
        <a:graphic>
          <a:graphicData uri="http://schemas.openxmlformats.org/drawingml/2006/table">
            <a:tbl>
              <a:tblPr bandCol="0" bandRow="0" firstCol="0" firstRow="0" lastCol="0" lastRow="0" rtl="0">
                <a:tableStyleId>{33BA23B1-9221-436E-865A-0063620EA4FD}</a:tableStyleId>
              </a:tblPr>
              <a:tblGrid>
                <a:gridCol w="643950"/>
                <a:gridCol w="2452767"/>
                <a:gridCol w="1039732"/>
                <a:gridCol w="943776"/>
                <a:gridCol w="871553"/>
              </a:tblGrid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805">
                          <a:sym typeface="Helvetica Light"/>
                        </a:rPr>
                        <a:t>编号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805">
                          <a:sym typeface="Helvetica Light"/>
                        </a:rPr>
                        <a:t>句子分词后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1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新款 流行 zara 波浪 裙摆 圆领 甜美 连衣裙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-0.33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-0.22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0.92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上海 厂家 供应 和晟 低温 试验箱 保修 终身 维护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-0.60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0.26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0.75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3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2015 秋季 女装   新款 品牌 修 腰 ol 气质 裙子   七分袖 针织 包臀 连衣裙 5355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0.80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0.47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4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国产 手机 批发 供应 库存 手机 n95 蓝牙 特价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0.69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0.54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</a:tbl>
          </a:graphicData>
        </a:graphic>
      </p:graphicFrame>
      <p:sp>
        <p:nvSpPr>
          <p:cNvPr id="789" name="Shape 789"/>
          <p:cNvSpPr/>
          <p:nvPr/>
        </p:nvSpPr>
        <p:spPr>
          <a:xfrm>
            <a:off x="4005002" y="9309782"/>
            <a:ext cx="2628901" cy="38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2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82506"/>
                </a:solidFill>
              </a:rPr>
              <a:t>训练期间值反复更新</a:t>
            </a:r>
          </a:p>
        </p:txBody>
      </p:sp>
      <p:sp>
        <p:nvSpPr>
          <p:cNvPr id="790" name="Shape 790"/>
          <p:cNvSpPr/>
          <p:nvPr/>
        </p:nvSpPr>
        <p:spPr>
          <a:xfrm>
            <a:off x="6888437" y="8796000"/>
            <a:ext cx="1739901" cy="50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损失函数</a:t>
            </a:r>
          </a:p>
        </p:txBody>
      </p:sp>
      <p:pic>
        <p:nvPicPr>
          <p:cNvPr id="791" name="pasted-image.ti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69225" y="8594273"/>
            <a:ext cx="4071256" cy="911963"/>
          </a:xfrm>
          <a:prstGeom prst="rect">
            <a:avLst/>
          </a:prstGeom>
          <a:ln w="12700">
            <a:miter lim="400000"/>
          </a:ln>
        </p:spPr>
      </p:pic>
      <p:sp>
        <p:nvSpPr>
          <p:cNvPr name="文本框 1" id="792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1" type="body"/>
          </p:nvPr>
        </p:nvSpPr>
        <p:spPr>
          <a:xfrm>
            <a:off x="147963" y="1906870"/>
            <a:ext cx="11704322" cy="6436926"/>
          </a:xfrm>
          <a:prstGeom prst="rect">
            <a:avLst/>
          </a:prstGeom>
        </p:spPr>
        <p:txBody>
          <a:bodyPr/>
          <a:lstStyle/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当前输入</a:t>
            </a:r>
            <a:endParaRPr sz="2800"/>
          </a:p>
          <a:p>
            <a:pPr indent="-235743" lvl="1" marL="692943">
              <a:spcBef>
                <a:spcPts val="300"/>
              </a:spcBef>
              <a:buChar char="•"/>
              <a:defRPr sz="1800"/>
            </a:pPr>
            <a:r>
              <a:rPr sz="2200"/>
              <a:t>doc w2</a:t>
            </a:r>
            <a:endParaRPr sz="22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当前输出</a:t>
            </a:r>
            <a:endParaRPr sz="2800"/>
          </a:p>
          <a:p>
            <a:pPr indent="-224517" lvl="1" marL="681717">
              <a:spcBef>
                <a:spcPts val="300"/>
              </a:spcBef>
              <a:buClr>
                <a:srgbClr val="FF0000"/>
              </a:buClr>
              <a:defRPr sz="1800"/>
            </a:pPr>
            <a:r>
              <a:rPr sz="2200">
                <a:solidFill>
                  <a:srgbClr val="FF0000"/>
                </a:solidFill>
              </a:rPr>
              <a:t>p2</a:t>
            </a:r>
            <a:r>
              <a:rPr sz="2200"/>
              <a:t> w3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计算神经元</a:t>
            </a:r>
          </a:p>
        </p:txBody>
      </p:sp>
      <p:grpSp>
        <p:nvGrpSpPr>
          <p:cNvPr id="796" name="Group 796"/>
          <p:cNvGrpSpPr/>
          <p:nvPr/>
        </p:nvGrpSpPr>
        <p:grpSpPr>
          <a:xfrm>
            <a:off x="5307726" y="3677318"/>
            <a:ext cx="1323121" cy="557009"/>
            <a:chOff x="0" y="0"/>
            <a:chExt cx="1323120" cy="557007"/>
          </a:xfrm>
        </p:grpSpPr>
        <p:sp>
          <p:nvSpPr>
            <p:cNvPr id="794" name="Shape 794"/>
            <p:cNvSpPr/>
            <p:nvPr/>
          </p:nvSpPr>
          <p:spPr>
            <a:xfrm>
              <a:off x="0" y="-1"/>
              <a:ext cx="1323121" cy="557009"/>
            </a:xfrm>
            <a:prstGeom prst="rect">
              <a:avLst/>
            </a:prstGeom>
            <a:blipFill rotWithShape="1">
              <a:blip r:embed="rId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>
              <a:off x="0" y="-1"/>
              <a:ext cx="1323121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799" name="Group 799"/>
          <p:cNvGrpSpPr/>
          <p:nvPr/>
        </p:nvGrpSpPr>
        <p:grpSpPr>
          <a:xfrm>
            <a:off x="7753393" y="3649071"/>
            <a:ext cx="1383492" cy="557008"/>
            <a:chOff x="0" y="0"/>
            <a:chExt cx="1383490" cy="557007"/>
          </a:xfrm>
        </p:grpSpPr>
        <p:sp>
          <p:nvSpPr>
            <p:cNvPr id="797" name="Shape 797"/>
            <p:cNvSpPr/>
            <p:nvPr/>
          </p:nvSpPr>
          <p:spPr>
            <a:xfrm>
              <a:off x="0" y="-1"/>
              <a:ext cx="1383491" cy="557009"/>
            </a:xfrm>
            <a:prstGeom prst="rect">
              <a:avLst/>
            </a:prstGeom>
            <a:blipFill rotWithShape="1">
              <a:blip r:embed="rId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8" name="Shape 798"/>
            <p:cNvSpPr/>
            <p:nvPr/>
          </p:nvSpPr>
          <p:spPr>
            <a:xfrm>
              <a:off x="0" y="-1"/>
              <a:ext cx="1383491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02" name="Group 802"/>
          <p:cNvGrpSpPr/>
          <p:nvPr/>
        </p:nvGrpSpPr>
        <p:grpSpPr>
          <a:xfrm>
            <a:off x="4102337" y="3739820"/>
            <a:ext cx="819292" cy="819292"/>
            <a:chOff x="0" y="0"/>
            <a:chExt cx="819291" cy="819291"/>
          </a:xfrm>
        </p:grpSpPr>
        <p:sp>
          <p:nvSpPr>
            <p:cNvPr id="800" name="Shape 800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01" name="Shape 801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05" name="Group 805"/>
          <p:cNvGrpSpPr/>
          <p:nvPr/>
        </p:nvGrpSpPr>
        <p:grpSpPr>
          <a:xfrm>
            <a:off x="4073512" y="5627284"/>
            <a:ext cx="819293" cy="819292"/>
            <a:chOff x="0" y="0"/>
            <a:chExt cx="819291" cy="819291"/>
          </a:xfrm>
        </p:grpSpPr>
        <p:sp>
          <p:nvSpPr>
            <p:cNvPr id="803" name="Shape 803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04" name="Shape 804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21" name="Group 821"/>
          <p:cNvGrpSpPr/>
          <p:nvPr/>
        </p:nvGrpSpPr>
        <p:grpSpPr>
          <a:xfrm>
            <a:off x="6610084" y="4139210"/>
            <a:ext cx="819295" cy="3812971"/>
            <a:chOff x="0" y="0"/>
            <a:chExt cx="819293" cy="3812970"/>
          </a:xfrm>
        </p:grpSpPr>
        <p:grpSp>
          <p:nvGrpSpPr>
            <p:cNvPr id="808" name="Group 808"/>
            <p:cNvGrpSpPr/>
            <p:nvPr/>
          </p:nvGrpSpPr>
          <p:grpSpPr>
            <a:xfrm>
              <a:off x="2" y="-1"/>
              <a:ext cx="819292" cy="819293"/>
              <a:chOff x="0" y="0"/>
              <a:chExt cx="819291" cy="819291"/>
            </a:xfrm>
          </p:grpSpPr>
          <p:sp>
            <p:nvSpPr>
              <p:cNvPr id="806" name="Shape 806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7" name="Shape 807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811" name="Group 811"/>
            <p:cNvGrpSpPr/>
            <p:nvPr/>
          </p:nvGrpSpPr>
          <p:grpSpPr>
            <a:xfrm>
              <a:off x="-1" y="1504960"/>
              <a:ext cx="819293" cy="819292"/>
              <a:chOff x="0" y="0"/>
              <a:chExt cx="819291" cy="819291"/>
            </a:xfrm>
          </p:grpSpPr>
          <p:sp>
            <p:nvSpPr>
              <p:cNvPr id="809" name="Shape 809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0" name="Shape 810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814" name="Group 814"/>
            <p:cNvGrpSpPr/>
            <p:nvPr/>
          </p:nvGrpSpPr>
          <p:grpSpPr>
            <a:xfrm>
              <a:off x="117602" y="2307364"/>
              <a:ext cx="584090" cy="525274"/>
              <a:chOff x="0" y="0"/>
              <a:chExt cx="584089" cy="525272"/>
            </a:xfrm>
          </p:grpSpPr>
          <p:sp>
            <p:nvSpPr>
              <p:cNvPr id="812" name="Shape 812"/>
              <p:cNvSpPr/>
              <p:nvPr/>
            </p:nvSpPr>
            <p:spPr>
              <a:xfrm>
                <a:off x="-1" y="-1"/>
                <a:ext cx="584091" cy="525274"/>
              </a:xfrm>
              <a:prstGeom prst="rect">
                <a:avLst/>
              </a:prstGeom>
              <a:blipFill rotWithShape="1">
                <a:blip r:embed="rId8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-1" y="-1"/>
                <a:ext cx="5840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817" name="Group 817"/>
            <p:cNvGrpSpPr/>
            <p:nvPr/>
          </p:nvGrpSpPr>
          <p:grpSpPr>
            <a:xfrm>
              <a:off x="1" y="2993679"/>
              <a:ext cx="819292" cy="819292"/>
              <a:chOff x="0" y="0"/>
              <a:chExt cx="819291" cy="819291"/>
            </a:xfrm>
          </p:grpSpPr>
          <p:sp>
            <p:nvSpPr>
              <p:cNvPr id="815" name="Shape 815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9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6" name="Shape 816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820" name="Group 820"/>
            <p:cNvGrpSpPr/>
            <p:nvPr/>
          </p:nvGrpSpPr>
          <p:grpSpPr>
            <a:xfrm>
              <a:off x="117602" y="819291"/>
              <a:ext cx="584090" cy="525273"/>
              <a:chOff x="0" y="0"/>
              <a:chExt cx="584089" cy="525272"/>
            </a:xfrm>
          </p:grpSpPr>
          <p:sp>
            <p:nvSpPr>
              <p:cNvPr id="818" name="Shape 818"/>
              <p:cNvSpPr/>
              <p:nvPr/>
            </p:nvSpPr>
            <p:spPr>
              <a:xfrm>
                <a:off x="-1" y="-1"/>
                <a:ext cx="584091" cy="525274"/>
              </a:xfrm>
              <a:prstGeom prst="rect">
                <a:avLst/>
              </a:prstGeom>
              <a:blipFill rotWithShape="1">
                <a:blip r:embed="rId10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9" name="Shape 819"/>
              <p:cNvSpPr/>
              <p:nvPr/>
            </p:nvSpPr>
            <p:spPr>
              <a:xfrm>
                <a:off x="-1" y="-1"/>
                <a:ext cx="5840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</p:grpSp>
      <p:sp>
        <p:nvSpPr>
          <p:cNvPr id="822" name="Shape 822"/>
          <p:cNvSpPr/>
          <p:nvPr/>
        </p:nvSpPr>
        <p:spPr>
          <a:xfrm>
            <a:off x="4921628" y="4149465"/>
            <a:ext cx="1688460" cy="39939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3" name="Shape 823"/>
          <p:cNvSpPr/>
          <p:nvPr/>
        </p:nvSpPr>
        <p:spPr>
          <a:xfrm>
            <a:off x="4921627" y="4149466"/>
            <a:ext cx="1688458" cy="1904350"/>
          </a:xfrm>
          <a:prstGeom prst="line">
            <a:avLst/>
          </a:prstGeom>
          <a:ln w="25400">
            <a:solidFill>
              <a:srgbClr val="C0504D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8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4" name="Shape 824"/>
          <p:cNvSpPr/>
          <p:nvPr/>
        </p:nvSpPr>
        <p:spPr>
          <a:xfrm>
            <a:off x="4921628" y="4149465"/>
            <a:ext cx="1688459" cy="339307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27" name="Group 827"/>
          <p:cNvGrpSpPr/>
          <p:nvPr/>
        </p:nvGrpSpPr>
        <p:grpSpPr>
          <a:xfrm>
            <a:off x="6630846" y="2593275"/>
            <a:ext cx="606435" cy="656591"/>
            <a:chOff x="0" y="0"/>
            <a:chExt cx="606434" cy="656590"/>
          </a:xfrm>
        </p:grpSpPr>
        <p:sp>
          <p:nvSpPr>
            <p:cNvPr id="825" name="Shape 825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1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26" name="Shape 826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828" name="Shape 828"/>
          <p:cNvSpPr/>
          <p:nvPr/>
        </p:nvSpPr>
        <p:spPr>
          <a:xfrm flipV="1">
            <a:off x="7429378" y="3810619"/>
            <a:ext cx="2855058" cy="73823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9" name="Shape 829"/>
          <p:cNvSpPr/>
          <p:nvPr/>
        </p:nvSpPr>
        <p:spPr>
          <a:xfrm flipV="1">
            <a:off x="7429376" y="3810619"/>
            <a:ext cx="2855060" cy="373191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0" name="Shape 830"/>
          <p:cNvSpPr/>
          <p:nvPr/>
        </p:nvSpPr>
        <p:spPr>
          <a:xfrm flipV="1">
            <a:off x="7429375" y="3810619"/>
            <a:ext cx="2855061" cy="224319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33" name="Group 833"/>
          <p:cNvGrpSpPr/>
          <p:nvPr/>
        </p:nvGrpSpPr>
        <p:grpSpPr>
          <a:xfrm>
            <a:off x="4073512" y="2102279"/>
            <a:ext cx="819293" cy="819292"/>
            <a:chOff x="0" y="0"/>
            <a:chExt cx="819291" cy="819291"/>
          </a:xfrm>
        </p:grpSpPr>
        <p:sp>
          <p:nvSpPr>
            <p:cNvPr id="831" name="Shape 831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2" name="Shape 832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36" name="Group 836"/>
          <p:cNvGrpSpPr/>
          <p:nvPr/>
        </p:nvGrpSpPr>
        <p:grpSpPr>
          <a:xfrm>
            <a:off x="4073512" y="8852954"/>
            <a:ext cx="819293" cy="819293"/>
            <a:chOff x="0" y="0"/>
            <a:chExt cx="819291" cy="819291"/>
          </a:xfrm>
        </p:grpSpPr>
        <p:sp>
          <p:nvSpPr>
            <p:cNvPr id="834" name="Shape 834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837" name="Shape 837"/>
          <p:cNvSpPr/>
          <p:nvPr/>
        </p:nvSpPr>
        <p:spPr>
          <a:xfrm>
            <a:off x="7429378" y="4548855"/>
            <a:ext cx="3670621" cy="108693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8" name="Shape 838"/>
          <p:cNvSpPr/>
          <p:nvPr/>
        </p:nvSpPr>
        <p:spPr>
          <a:xfrm flipV="1">
            <a:off x="7429375" y="5635787"/>
            <a:ext cx="3670625" cy="418029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9" name="Shape 839"/>
          <p:cNvSpPr/>
          <p:nvPr/>
        </p:nvSpPr>
        <p:spPr>
          <a:xfrm flipV="1">
            <a:off x="7429376" y="5635787"/>
            <a:ext cx="3670624" cy="1906749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42" name="Group 842"/>
          <p:cNvGrpSpPr/>
          <p:nvPr/>
        </p:nvGrpSpPr>
        <p:grpSpPr>
          <a:xfrm>
            <a:off x="11218600" y="8768432"/>
            <a:ext cx="819292" cy="819292"/>
            <a:chOff x="0" y="0"/>
            <a:chExt cx="819291" cy="819291"/>
          </a:xfrm>
        </p:grpSpPr>
        <p:sp>
          <p:nvSpPr>
            <p:cNvPr id="840" name="Shape 840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1" name="Shape 841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45" name="Group 845"/>
          <p:cNvGrpSpPr/>
          <p:nvPr/>
        </p:nvGrpSpPr>
        <p:grpSpPr>
          <a:xfrm>
            <a:off x="10284435" y="3400974"/>
            <a:ext cx="819292" cy="819292"/>
            <a:chOff x="0" y="0"/>
            <a:chExt cx="819291" cy="819291"/>
          </a:xfrm>
        </p:grpSpPr>
        <p:sp>
          <p:nvSpPr>
            <p:cNvPr id="843" name="Shape 843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5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4" name="Shape 844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48" name="Group 848"/>
          <p:cNvGrpSpPr/>
          <p:nvPr/>
        </p:nvGrpSpPr>
        <p:grpSpPr>
          <a:xfrm>
            <a:off x="9114749" y="7073258"/>
            <a:ext cx="819292" cy="819293"/>
            <a:chOff x="0" y="0"/>
            <a:chExt cx="819291" cy="819291"/>
          </a:xfrm>
        </p:grpSpPr>
        <p:sp>
          <p:nvSpPr>
            <p:cNvPr id="846" name="Shape 846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6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7" name="Shape 847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51" name="Group 851"/>
          <p:cNvGrpSpPr/>
          <p:nvPr/>
        </p:nvGrpSpPr>
        <p:grpSpPr>
          <a:xfrm>
            <a:off x="11099999" y="5226141"/>
            <a:ext cx="819293" cy="819292"/>
            <a:chOff x="0" y="0"/>
            <a:chExt cx="819291" cy="819291"/>
          </a:xfrm>
        </p:grpSpPr>
        <p:sp>
          <p:nvSpPr>
            <p:cNvPr id="849" name="Shape 849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7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0" name="Shape 850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54" name="Group 854"/>
          <p:cNvGrpSpPr/>
          <p:nvPr/>
        </p:nvGrpSpPr>
        <p:grpSpPr>
          <a:xfrm>
            <a:off x="11966320" y="3451060"/>
            <a:ext cx="819292" cy="819292"/>
            <a:chOff x="0" y="0"/>
            <a:chExt cx="819291" cy="819291"/>
          </a:xfrm>
        </p:grpSpPr>
        <p:sp>
          <p:nvSpPr>
            <p:cNvPr id="852" name="Shape 852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3" name="Shape 853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57" name="Group 857"/>
          <p:cNvGrpSpPr/>
          <p:nvPr/>
        </p:nvGrpSpPr>
        <p:grpSpPr>
          <a:xfrm>
            <a:off x="11116188" y="1906869"/>
            <a:ext cx="819292" cy="819292"/>
            <a:chOff x="0" y="0"/>
            <a:chExt cx="819291" cy="819291"/>
          </a:xfrm>
        </p:grpSpPr>
        <p:sp>
          <p:nvSpPr>
            <p:cNvPr id="855" name="Shape 855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9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6" name="Shape 856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60" name="Group 860"/>
          <p:cNvGrpSpPr/>
          <p:nvPr/>
        </p:nvGrpSpPr>
        <p:grpSpPr>
          <a:xfrm>
            <a:off x="9631810" y="5226141"/>
            <a:ext cx="819292" cy="819292"/>
            <a:chOff x="0" y="0"/>
            <a:chExt cx="819291" cy="819291"/>
          </a:xfrm>
        </p:grpSpPr>
        <p:sp>
          <p:nvSpPr>
            <p:cNvPr id="858" name="Shape 858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0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9" name="Shape 859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861" name="Shape 861"/>
          <p:cNvSpPr/>
          <p:nvPr/>
        </p:nvSpPr>
        <p:spPr>
          <a:xfrm flipH="1">
            <a:off x="10694081" y="2726161"/>
            <a:ext cx="831754" cy="674814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64" name="Group 864"/>
          <p:cNvGrpSpPr/>
          <p:nvPr/>
        </p:nvGrpSpPr>
        <p:grpSpPr>
          <a:xfrm>
            <a:off x="10008069" y="8768432"/>
            <a:ext cx="819292" cy="819292"/>
            <a:chOff x="0" y="0"/>
            <a:chExt cx="819291" cy="819291"/>
          </a:xfrm>
        </p:grpSpPr>
        <p:sp>
          <p:nvSpPr>
            <p:cNvPr id="862" name="Shape 862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63" name="Shape 863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67" name="Group 867"/>
          <p:cNvGrpSpPr/>
          <p:nvPr/>
        </p:nvGrpSpPr>
        <p:grpSpPr>
          <a:xfrm>
            <a:off x="10501720" y="7073258"/>
            <a:ext cx="819292" cy="819293"/>
            <a:chOff x="0" y="0"/>
            <a:chExt cx="819291" cy="819291"/>
          </a:xfrm>
        </p:grpSpPr>
        <p:sp>
          <p:nvSpPr>
            <p:cNvPr id="865" name="Shape 865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66" name="Shape 866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868" name="Shape 868"/>
          <p:cNvSpPr/>
          <p:nvPr/>
        </p:nvSpPr>
        <p:spPr>
          <a:xfrm>
            <a:off x="11525833" y="2726160"/>
            <a:ext cx="850133" cy="72490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69" name="Shape 869"/>
          <p:cNvSpPr/>
          <p:nvPr/>
        </p:nvSpPr>
        <p:spPr>
          <a:xfrm flipH="1">
            <a:off x="10041456" y="4220265"/>
            <a:ext cx="652626" cy="100587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0" name="Shape 870"/>
          <p:cNvSpPr/>
          <p:nvPr/>
        </p:nvSpPr>
        <p:spPr>
          <a:xfrm>
            <a:off x="10694081" y="4220265"/>
            <a:ext cx="815564" cy="100587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1" name="Shape 871"/>
          <p:cNvSpPr/>
          <p:nvPr/>
        </p:nvSpPr>
        <p:spPr>
          <a:xfrm flipH="1">
            <a:off x="9524394" y="6045433"/>
            <a:ext cx="517063" cy="102782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2" name="Shape 872"/>
          <p:cNvSpPr/>
          <p:nvPr/>
        </p:nvSpPr>
        <p:spPr>
          <a:xfrm>
            <a:off x="10041456" y="6045433"/>
            <a:ext cx="869910" cy="102782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3" name="Shape 873"/>
          <p:cNvSpPr/>
          <p:nvPr/>
        </p:nvSpPr>
        <p:spPr>
          <a:xfrm flipH="1">
            <a:off x="10417715" y="7892550"/>
            <a:ext cx="493651" cy="87588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4" name="Shape 874"/>
          <p:cNvSpPr/>
          <p:nvPr/>
        </p:nvSpPr>
        <p:spPr>
          <a:xfrm>
            <a:off x="10911365" y="7892550"/>
            <a:ext cx="716881" cy="87588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77" name="Group 877"/>
          <p:cNvGrpSpPr/>
          <p:nvPr/>
        </p:nvGrpSpPr>
        <p:grpSpPr>
          <a:xfrm>
            <a:off x="10911364" y="2930983"/>
            <a:ext cx="1023535" cy="492287"/>
            <a:chOff x="0" y="0"/>
            <a:chExt cx="1023533" cy="492285"/>
          </a:xfrm>
        </p:grpSpPr>
        <p:sp>
          <p:nvSpPr>
            <p:cNvPr id="875" name="Shape 875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876" name="Shape 876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880" name="Group 880"/>
          <p:cNvGrpSpPr/>
          <p:nvPr/>
        </p:nvGrpSpPr>
        <p:grpSpPr>
          <a:xfrm>
            <a:off x="9626840" y="6556657"/>
            <a:ext cx="1023535" cy="492287"/>
            <a:chOff x="0" y="0"/>
            <a:chExt cx="1023533" cy="492285"/>
          </a:xfrm>
        </p:grpSpPr>
        <p:sp>
          <p:nvSpPr>
            <p:cNvPr id="878" name="Shape 878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879" name="Shape 879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883" name="Group 883"/>
          <p:cNvGrpSpPr/>
          <p:nvPr/>
        </p:nvGrpSpPr>
        <p:grpSpPr>
          <a:xfrm>
            <a:off x="10399308" y="8441346"/>
            <a:ext cx="1023535" cy="492286"/>
            <a:chOff x="0" y="0"/>
            <a:chExt cx="1023533" cy="492285"/>
          </a:xfrm>
        </p:grpSpPr>
        <p:sp>
          <p:nvSpPr>
            <p:cNvPr id="881" name="Shape 881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882" name="Shape 882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886" name="Group 886"/>
          <p:cNvGrpSpPr/>
          <p:nvPr/>
        </p:nvGrpSpPr>
        <p:grpSpPr>
          <a:xfrm>
            <a:off x="10171002" y="4654901"/>
            <a:ext cx="1023535" cy="492287"/>
            <a:chOff x="0" y="0"/>
            <a:chExt cx="1023533" cy="492285"/>
          </a:xfrm>
        </p:grpSpPr>
        <p:sp>
          <p:nvSpPr>
            <p:cNvPr id="884" name="Shape 884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885" name="Shape 885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889" name="Group 889"/>
          <p:cNvGrpSpPr/>
          <p:nvPr/>
        </p:nvGrpSpPr>
        <p:grpSpPr>
          <a:xfrm>
            <a:off x="6588493" y="3592457"/>
            <a:ext cx="1164900" cy="557009"/>
            <a:chOff x="0" y="0"/>
            <a:chExt cx="1164898" cy="557007"/>
          </a:xfrm>
        </p:grpSpPr>
        <p:sp>
          <p:nvSpPr>
            <p:cNvPr id="887" name="Shape 887"/>
            <p:cNvSpPr/>
            <p:nvPr/>
          </p:nvSpPr>
          <p:spPr>
            <a:xfrm>
              <a:off x="0" y="-1"/>
              <a:ext cx="1164899" cy="557009"/>
            </a:xfrm>
            <a:prstGeom prst="rect">
              <a:avLst/>
            </a:prstGeom>
            <a:blipFill rotWithShape="1">
              <a:blip r:embed="rId2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-1"/>
              <a:ext cx="116489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92" name="Group 892"/>
          <p:cNvGrpSpPr/>
          <p:nvPr/>
        </p:nvGrpSpPr>
        <p:grpSpPr>
          <a:xfrm>
            <a:off x="6575719" y="8049159"/>
            <a:ext cx="1425258" cy="562662"/>
            <a:chOff x="0" y="0"/>
            <a:chExt cx="1425257" cy="562661"/>
          </a:xfrm>
        </p:grpSpPr>
        <p:sp>
          <p:nvSpPr>
            <p:cNvPr id="890" name="Shape 890"/>
            <p:cNvSpPr/>
            <p:nvPr/>
          </p:nvSpPr>
          <p:spPr>
            <a:xfrm>
              <a:off x="0" y="-1"/>
              <a:ext cx="1425258" cy="562662"/>
            </a:xfrm>
            <a:prstGeom prst="rect">
              <a:avLst/>
            </a:prstGeom>
            <a:blipFill rotWithShape="1">
              <a:blip r:embed="rId2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91" name="Shape 891"/>
            <p:cNvSpPr/>
            <p:nvPr/>
          </p:nvSpPr>
          <p:spPr>
            <a:xfrm>
              <a:off x="0" y="-1"/>
              <a:ext cx="1425258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895" name="Group 895"/>
          <p:cNvGrpSpPr/>
          <p:nvPr/>
        </p:nvGrpSpPr>
        <p:grpSpPr>
          <a:xfrm>
            <a:off x="9993632" y="1659925"/>
            <a:ext cx="606435" cy="656591"/>
            <a:chOff x="0" y="0"/>
            <a:chExt cx="606434" cy="656590"/>
          </a:xfrm>
        </p:grpSpPr>
        <p:sp>
          <p:nvSpPr>
            <p:cNvPr id="893" name="Shape 893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25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94" name="Shape 894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896" name="Shape 896"/>
          <p:cNvSpPr/>
          <p:nvPr/>
        </p:nvSpPr>
        <p:spPr>
          <a:xfrm>
            <a:off x="5134577" y="723982"/>
            <a:ext cx="1686039" cy="1632087"/>
          </a:xfrm>
          <a:prstGeom prst="line">
            <a:avLst/>
          </a:prstGeom>
          <a:ln w="50800">
            <a:solidFill>
              <a:srgbClr val="F79646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5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99" name="Group 899"/>
          <p:cNvGrpSpPr/>
          <p:nvPr/>
        </p:nvGrpSpPr>
        <p:grpSpPr>
          <a:xfrm>
            <a:off x="357717" y="5298987"/>
            <a:ext cx="1468027" cy="656592"/>
            <a:chOff x="0" y="0"/>
            <a:chExt cx="1468026" cy="656590"/>
          </a:xfrm>
        </p:grpSpPr>
        <p:sp>
          <p:nvSpPr>
            <p:cNvPr id="897" name="Shape 897"/>
            <p:cNvSpPr/>
            <p:nvPr/>
          </p:nvSpPr>
          <p:spPr>
            <a:xfrm>
              <a:off x="0" y="0"/>
              <a:ext cx="1468027" cy="656591"/>
            </a:xfrm>
            <a:prstGeom prst="rect">
              <a:avLst/>
            </a:prstGeom>
            <a:blipFill rotWithShape="1">
              <a:blip r:embed="rId26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98" name="Shape 898"/>
            <p:cNvSpPr/>
            <p:nvPr/>
          </p:nvSpPr>
          <p:spPr>
            <a:xfrm>
              <a:off x="0" y="0"/>
              <a:ext cx="14680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02" name="Group 902"/>
          <p:cNvGrpSpPr/>
          <p:nvPr/>
        </p:nvGrpSpPr>
        <p:grpSpPr>
          <a:xfrm>
            <a:off x="96301" y="6141055"/>
            <a:ext cx="3230333" cy="1193628"/>
            <a:chOff x="0" y="0"/>
            <a:chExt cx="3230331" cy="1193627"/>
          </a:xfrm>
        </p:grpSpPr>
        <p:sp>
          <p:nvSpPr>
            <p:cNvPr id="900" name="Shape 900"/>
            <p:cNvSpPr/>
            <p:nvPr/>
          </p:nvSpPr>
          <p:spPr>
            <a:xfrm>
              <a:off x="-1" y="-1"/>
              <a:ext cx="3230333" cy="1193629"/>
            </a:xfrm>
            <a:prstGeom prst="rect">
              <a:avLst/>
            </a:prstGeom>
            <a:blipFill rotWithShape="1">
              <a:blip r:embed="rId27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01" name="Shape 901"/>
            <p:cNvSpPr/>
            <p:nvPr/>
          </p:nvSpPr>
          <p:spPr>
            <a:xfrm>
              <a:off x="-1" y="-1"/>
              <a:ext cx="3230333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903" name="Shape 903"/>
          <p:cNvSpPr/>
          <p:nvPr/>
        </p:nvSpPr>
        <p:spPr>
          <a:xfrm>
            <a:off x="4086212" y="3637993"/>
            <a:ext cx="794480" cy="2852697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anchor="ctr" bIns="50800" lIns="50800" rIns="50800" tIns="50800"/>
          <a:lstStyle/>
          <a:p>
            <a:pPr lvl="0">
              <a:defRPr sz="2400"/>
            </a:pPr>
          </a:p>
        </p:txBody>
      </p:sp>
      <p:sp>
        <p:nvSpPr>
          <p:cNvPr id="904" name="Shape 904"/>
          <p:cNvSpPr/>
          <p:nvPr/>
        </p:nvSpPr>
        <p:spPr>
          <a:xfrm flipH="1" rot="16200000">
            <a:off x="3323926" y="4864067"/>
            <a:ext cx="895565" cy="400549"/>
          </a:xfrm>
          <a:prstGeom prst="rightArrow">
            <a:avLst>
              <a:gd fmla="val 52365" name="adj1"/>
              <a:gd fmla="val 57932" name="adj2"/>
            </a:avLst>
          </a:prstGeom>
          <a:blipFill>
            <a:blip r:embed="rId28"/>
          </a:blipFill>
          <a:ln w="12700">
            <a:miter lim="400000"/>
          </a:ln>
          <a:effectLst>
            <a:outerShdw algn="b" blurRad="50800" dir="5400000" dist="12700" kx="0" ky="0" rotWithShape="0" sx="100000" sy="100000">
              <a:srgbClr val="000000">
                <a:alpha val="50000"/>
              </a:srgbClr>
            </a:outerShdw>
          </a:effectLst>
        </p:spPr>
        <p:txBody>
          <a:bodyPr anchor="ctr" bIns="0" lIns="0" rIns="0" tIns="0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5" name="Shape 905"/>
          <p:cNvSpPr/>
          <p:nvPr/>
        </p:nvSpPr>
        <p:spPr>
          <a:xfrm>
            <a:off x="4546825" y="1179373"/>
            <a:ext cx="2063263" cy="336948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6" name="Shape 906"/>
          <p:cNvSpPr/>
          <p:nvPr/>
        </p:nvSpPr>
        <p:spPr>
          <a:xfrm>
            <a:off x="4527974" y="1178726"/>
            <a:ext cx="2082112" cy="6363810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7" name="Shape 907"/>
          <p:cNvSpPr/>
          <p:nvPr/>
        </p:nvSpPr>
        <p:spPr>
          <a:xfrm>
            <a:off x="4534518" y="1181039"/>
            <a:ext cx="2075567" cy="4872777"/>
          </a:xfrm>
          <a:prstGeom prst="line">
            <a:avLst/>
          </a:prstGeom>
          <a:ln w="25400">
            <a:solidFill>
              <a:srgbClr val="C0504D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8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910" name="Group 910"/>
          <p:cNvGrpSpPr/>
          <p:nvPr/>
        </p:nvGrpSpPr>
        <p:grpSpPr>
          <a:xfrm>
            <a:off x="4073806" y="7403967"/>
            <a:ext cx="819292" cy="819292"/>
            <a:chOff x="0" y="0"/>
            <a:chExt cx="819291" cy="819291"/>
          </a:xfrm>
        </p:grpSpPr>
        <p:sp>
          <p:nvSpPr>
            <p:cNvPr id="908" name="Shape 908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09" name="Shape 909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13" name="Group 913"/>
          <p:cNvGrpSpPr/>
          <p:nvPr/>
        </p:nvGrpSpPr>
        <p:grpSpPr>
          <a:xfrm>
            <a:off x="4201331" y="134747"/>
            <a:ext cx="606435" cy="656592"/>
            <a:chOff x="0" y="0"/>
            <a:chExt cx="606434" cy="656590"/>
          </a:xfrm>
        </p:grpSpPr>
        <p:sp>
          <p:nvSpPr>
            <p:cNvPr id="911" name="Shape 911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29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2" name="Shape 912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16" name="Group 916"/>
          <p:cNvGrpSpPr/>
          <p:nvPr/>
        </p:nvGrpSpPr>
        <p:grpSpPr>
          <a:xfrm>
            <a:off x="4154863" y="872560"/>
            <a:ext cx="656591" cy="656591"/>
            <a:chOff x="0" y="0"/>
            <a:chExt cx="656590" cy="656590"/>
          </a:xfrm>
        </p:grpSpPr>
        <p:sp>
          <p:nvSpPr>
            <p:cNvPr id="914" name="Shape 914"/>
            <p:cNvSpPr/>
            <p:nvPr/>
          </p:nvSpPr>
          <p:spPr>
            <a:xfrm>
              <a:off x="0" y="0"/>
              <a:ext cx="656591" cy="656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0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5" name="Shape 915"/>
            <p:cNvSpPr/>
            <p:nvPr/>
          </p:nvSpPr>
          <p:spPr>
            <a:xfrm>
              <a:off x="19500" y="99695"/>
              <a:ext cx="617590" cy="4572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square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300">
                  <a:solidFill>
                    <a:srgbClr val="FFFFFF"/>
                  </a:solidFill>
                </a:rPr>
                <a:t>doc</a:t>
              </a:r>
            </a:p>
          </p:txBody>
        </p:sp>
      </p:grpSp>
      <p:sp>
        <p:nvSpPr>
          <p:cNvPr id="917" name="Shape 917"/>
          <p:cNvSpPr/>
          <p:nvPr>
            <p:ph type="title"/>
          </p:nvPr>
        </p:nvSpPr>
        <p:spPr>
          <a:xfrm>
            <a:off x="6068906" y="95032"/>
            <a:ext cx="6849843" cy="895566"/>
          </a:xfrm>
          <a:prstGeom prst="rect">
            <a:avLst/>
          </a:prstGeom>
        </p:spPr>
        <p:txBody>
          <a:bodyPr/>
          <a:lstStyle/>
          <a:p>
            <a:pPr defTabSz="731520" lvl="0">
              <a:defRPr sz="1800"/>
            </a:pPr>
            <a:r>
              <a:rPr sz="4960"/>
              <a:t>(PV-DM)</a:t>
            </a:r>
            <a:r>
              <a:rPr sz="4960"/>
              <a:t>训练doc向量</a:t>
            </a:r>
            <a:r>
              <a:rPr sz="4960"/>
              <a:t>(1)</a:t>
            </a:r>
          </a:p>
        </p:txBody>
      </p:sp>
      <p:sp>
        <p:nvSpPr>
          <p:cNvPr name="文本框 1" id="918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  <p:timing>
    <p:tnLst>
      <p:par>
        <p:cTn dur="indefinite" fill="hold" id="1" nodeType="tmRoot" restart="never">
          <p:childTnLst>
            <p:seq concurrent="1" nextAc="seek" prevAc="none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0" presetSubtype="0">
                                  <p:stCondLst>
                                    <p:cond delay="0"/>
                                  </p:stCondLst>
                                  <p:iterate backwards="0"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0" animBg="1" bldLvl="1" build="whole" grpId="1" rev="0" spid="896"/>
    </p:bld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idx="1" type="body"/>
          </p:nvPr>
        </p:nvSpPr>
        <p:spPr>
          <a:xfrm>
            <a:off x="147963" y="1906870"/>
            <a:ext cx="11704322" cy="6436926"/>
          </a:xfrm>
          <a:prstGeom prst="rect">
            <a:avLst/>
          </a:prstGeom>
        </p:spPr>
        <p:txBody>
          <a:bodyPr/>
          <a:lstStyle/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当前输入</a:t>
            </a:r>
            <a:endParaRPr sz="2800"/>
          </a:p>
          <a:p>
            <a:pPr indent="-224517" lvl="1" marL="681717">
              <a:spcBef>
                <a:spcPts val="300"/>
              </a:spcBef>
              <a:defRPr sz="1800"/>
            </a:pPr>
            <a:r>
              <a:rPr sz="2200"/>
              <a:t>doc w2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当前输出</a:t>
            </a:r>
            <a:endParaRPr sz="2800"/>
          </a:p>
          <a:p>
            <a:pPr indent="-224517" lvl="1" marL="681717">
              <a:spcBef>
                <a:spcPts val="300"/>
              </a:spcBef>
              <a:buClr>
                <a:srgbClr val="FF0000"/>
              </a:buClr>
              <a:defRPr sz="1800"/>
            </a:pPr>
            <a:r>
              <a:rPr sz="2200">
                <a:solidFill>
                  <a:srgbClr val="FF0000"/>
                </a:solidFill>
              </a:rPr>
              <a:t>p2</a:t>
            </a:r>
            <a:r>
              <a:rPr sz="2200"/>
              <a:t> w3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随机梯度下降</a:t>
            </a:r>
          </a:p>
        </p:txBody>
      </p:sp>
      <p:grpSp>
        <p:nvGrpSpPr>
          <p:cNvPr id="922" name="Group 922"/>
          <p:cNvGrpSpPr/>
          <p:nvPr/>
        </p:nvGrpSpPr>
        <p:grpSpPr>
          <a:xfrm>
            <a:off x="5307726" y="3677318"/>
            <a:ext cx="1323121" cy="557009"/>
            <a:chOff x="0" y="0"/>
            <a:chExt cx="1323120" cy="557007"/>
          </a:xfrm>
        </p:grpSpPr>
        <p:sp>
          <p:nvSpPr>
            <p:cNvPr id="920" name="Shape 920"/>
            <p:cNvSpPr/>
            <p:nvPr/>
          </p:nvSpPr>
          <p:spPr>
            <a:xfrm>
              <a:off x="0" y="-1"/>
              <a:ext cx="1323121" cy="557009"/>
            </a:xfrm>
            <a:prstGeom prst="rect">
              <a:avLst/>
            </a:prstGeom>
            <a:blipFill rotWithShape="1">
              <a:blip r:embed="rId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21" name="Shape 921"/>
            <p:cNvSpPr/>
            <p:nvPr/>
          </p:nvSpPr>
          <p:spPr>
            <a:xfrm>
              <a:off x="0" y="-1"/>
              <a:ext cx="1323121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25" name="Group 925"/>
          <p:cNvGrpSpPr/>
          <p:nvPr/>
        </p:nvGrpSpPr>
        <p:grpSpPr>
          <a:xfrm>
            <a:off x="7753393" y="3649071"/>
            <a:ext cx="1383492" cy="557008"/>
            <a:chOff x="0" y="0"/>
            <a:chExt cx="1383490" cy="557007"/>
          </a:xfrm>
        </p:grpSpPr>
        <p:sp>
          <p:nvSpPr>
            <p:cNvPr id="923" name="Shape 923"/>
            <p:cNvSpPr/>
            <p:nvPr/>
          </p:nvSpPr>
          <p:spPr>
            <a:xfrm>
              <a:off x="0" y="-1"/>
              <a:ext cx="1383491" cy="557009"/>
            </a:xfrm>
            <a:prstGeom prst="rect">
              <a:avLst/>
            </a:prstGeom>
            <a:blipFill rotWithShape="1">
              <a:blip r:embed="rId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24" name="Shape 924"/>
            <p:cNvSpPr/>
            <p:nvPr/>
          </p:nvSpPr>
          <p:spPr>
            <a:xfrm>
              <a:off x="0" y="-1"/>
              <a:ext cx="1383491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28" name="Group 928"/>
          <p:cNvGrpSpPr/>
          <p:nvPr/>
        </p:nvGrpSpPr>
        <p:grpSpPr>
          <a:xfrm>
            <a:off x="4102337" y="3739820"/>
            <a:ext cx="819292" cy="819292"/>
            <a:chOff x="0" y="0"/>
            <a:chExt cx="819291" cy="819291"/>
          </a:xfrm>
        </p:grpSpPr>
        <p:sp>
          <p:nvSpPr>
            <p:cNvPr id="926" name="Shape 926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27" name="Shape 927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31" name="Group 931"/>
          <p:cNvGrpSpPr/>
          <p:nvPr/>
        </p:nvGrpSpPr>
        <p:grpSpPr>
          <a:xfrm>
            <a:off x="4073512" y="5627284"/>
            <a:ext cx="819293" cy="819292"/>
            <a:chOff x="0" y="0"/>
            <a:chExt cx="819291" cy="819291"/>
          </a:xfrm>
        </p:grpSpPr>
        <p:sp>
          <p:nvSpPr>
            <p:cNvPr id="929" name="Shape 929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0" name="Shape 930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47" name="Group 947"/>
          <p:cNvGrpSpPr/>
          <p:nvPr/>
        </p:nvGrpSpPr>
        <p:grpSpPr>
          <a:xfrm>
            <a:off x="6610084" y="4139210"/>
            <a:ext cx="819295" cy="3812971"/>
            <a:chOff x="0" y="0"/>
            <a:chExt cx="819293" cy="3812970"/>
          </a:xfrm>
        </p:grpSpPr>
        <p:grpSp>
          <p:nvGrpSpPr>
            <p:cNvPr id="934" name="Group 934"/>
            <p:cNvGrpSpPr/>
            <p:nvPr/>
          </p:nvGrpSpPr>
          <p:grpSpPr>
            <a:xfrm>
              <a:off x="2" y="-1"/>
              <a:ext cx="819292" cy="819293"/>
              <a:chOff x="0" y="0"/>
              <a:chExt cx="819291" cy="819291"/>
            </a:xfrm>
          </p:grpSpPr>
          <p:sp>
            <p:nvSpPr>
              <p:cNvPr id="932" name="Shape 932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3" name="Shape 933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937" name="Group 937"/>
            <p:cNvGrpSpPr/>
            <p:nvPr/>
          </p:nvGrpSpPr>
          <p:grpSpPr>
            <a:xfrm>
              <a:off x="-1" y="1504960"/>
              <a:ext cx="819293" cy="819292"/>
              <a:chOff x="0" y="0"/>
              <a:chExt cx="819291" cy="819291"/>
            </a:xfrm>
          </p:grpSpPr>
          <p:sp>
            <p:nvSpPr>
              <p:cNvPr id="935" name="Shape 935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6" name="Shape 936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940" name="Group 940"/>
            <p:cNvGrpSpPr/>
            <p:nvPr/>
          </p:nvGrpSpPr>
          <p:grpSpPr>
            <a:xfrm>
              <a:off x="117602" y="2307364"/>
              <a:ext cx="584090" cy="525274"/>
              <a:chOff x="0" y="0"/>
              <a:chExt cx="584089" cy="525272"/>
            </a:xfrm>
          </p:grpSpPr>
          <p:sp>
            <p:nvSpPr>
              <p:cNvPr id="938" name="Shape 938"/>
              <p:cNvSpPr/>
              <p:nvPr/>
            </p:nvSpPr>
            <p:spPr>
              <a:xfrm>
                <a:off x="-1" y="-1"/>
                <a:ext cx="584091" cy="525274"/>
              </a:xfrm>
              <a:prstGeom prst="rect">
                <a:avLst/>
              </a:prstGeom>
              <a:blipFill rotWithShape="1">
                <a:blip r:embed="rId8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9" name="Shape 939"/>
              <p:cNvSpPr/>
              <p:nvPr/>
            </p:nvSpPr>
            <p:spPr>
              <a:xfrm>
                <a:off x="-1" y="-1"/>
                <a:ext cx="5840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943" name="Group 943"/>
            <p:cNvGrpSpPr/>
            <p:nvPr/>
          </p:nvGrpSpPr>
          <p:grpSpPr>
            <a:xfrm>
              <a:off x="1" y="2993679"/>
              <a:ext cx="819292" cy="819292"/>
              <a:chOff x="0" y="0"/>
              <a:chExt cx="819291" cy="819291"/>
            </a:xfrm>
          </p:grpSpPr>
          <p:sp>
            <p:nvSpPr>
              <p:cNvPr id="941" name="Shape 941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9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2" name="Shape 942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946" name="Group 946"/>
            <p:cNvGrpSpPr/>
            <p:nvPr/>
          </p:nvGrpSpPr>
          <p:grpSpPr>
            <a:xfrm>
              <a:off x="117602" y="819291"/>
              <a:ext cx="584090" cy="525273"/>
              <a:chOff x="0" y="0"/>
              <a:chExt cx="584089" cy="525272"/>
            </a:xfrm>
          </p:grpSpPr>
          <p:sp>
            <p:nvSpPr>
              <p:cNvPr id="944" name="Shape 944"/>
              <p:cNvSpPr/>
              <p:nvPr/>
            </p:nvSpPr>
            <p:spPr>
              <a:xfrm>
                <a:off x="-1" y="-1"/>
                <a:ext cx="584091" cy="525274"/>
              </a:xfrm>
              <a:prstGeom prst="rect">
                <a:avLst/>
              </a:prstGeom>
              <a:blipFill rotWithShape="1">
                <a:blip r:embed="rId10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5" name="Shape 945"/>
              <p:cNvSpPr/>
              <p:nvPr/>
            </p:nvSpPr>
            <p:spPr>
              <a:xfrm>
                <a:off x="-1" y="-1"/>
                <a:ext cx="5840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</p:grpSp>
      <p:sp>
        <p:nvSpPr>
          <p:cNvPr id="948" name="Shape 948"/>
          <p:cNvSpPr/>
          <p:nvPr/>
        </p:nvSpPr>
        <p:spPr>
          <a:xfrm>
            <a:off x="4921628" y="4149465"/>
            <a:ext cx="1688460" cy="39939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49" name="Shape 949"/>
          <p:cNvSpPr/>
          <p:nvPr/>
        </p:nvSpPr>
        <p:spPr>
          <a:xfrm>
            <a:off x="4921627" y="4149466"/>
            <a:ext cx="1688458" cy="1904350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0" name="Shape 950"/>
          <p:cNvSpPr/>
          <p:nvPr/>
        </p:nvSpPr>
        <p:spPr>
          <a:xfrm>
            <a:off x="4921628" y="4149465"/>
            <a:ext cx="1688459" cy="339307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1" name="Shape 951"/>
          <p:cNvSpPr/>
          <p:nvPr/>
        </p:nvSpPr>
        <p:spPr>
          <a:xfrm>
            <a:off x="4722773" y="1302694"/>
            <a:ext cx="1887312" cy="4751122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954" name="Group 954"/>
          <p:cNvGrpSpPr/>
          <p:nvPr/>
        </p:nvGrpSpPr>
        <p:grpSpPr>
          <a:xfrm>
            <a:off x="6630846" y="2593275"/>
            <a:ext cx="606435" cy="656591"/>
            <a:chOff x="0" y="0"/>
            <a:chExt cx="606434" cy="656590"/>
          </a:xfrm>
        </p:grpSpPr>
        <p:sp>
          <p:nvSpPr>
            <p:cNvPr id="952" name="Shape 952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1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53" name="Shape 953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955" name="Shape 955"/>
          <p:cNvSpPr/>
          <p:nvPr/>
        </p:nvSpPr>
        <p:spPr>
          <a:xfrm flipV="1">
            <a:off x="7429378" y="3810619"/>
            <a:ext cx="2855058" cy="738237"/>
          </a:xfrm>
          <a:prstGeom prst="line">
            <a:avLst/>
          </a:prstGeom>
          <a:ln w="25400">
            <a:solidFill>
              <a:srgbClr val="C0504D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8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6" name="Shape 956"/>
          <p:cNvSpPr/>
          <p:nvPr/>
        </p:nvSpPr>
        <p:spPr>
          <a:xfrm flipV="1">
            <a:off x="7429376" y="3810619"/>
            <a:ext cx="2855060" cy="3731917"/>
          </a:xfrm>
          <a:prstGeom prst="line">
            <a:avLst/>
          </a:prstGeom>
          <a:ln w="25400">
            <a:solidFill>
              <a:srgbClr val="C0504D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8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7" name="Shape 957"/>
          <p:cNvSpPr/>
          <p:nvPr/>
        </p:nvSpPr>
        <p:spPr>
          <a:xfrm flipV="1">
            <a:off x="7429375" y="3810619"/>
            <a:ext cx="2855061" cy="2243197"/>
          </a:xfrm>
          <a:prstGeom prst="line">
            <a:avLst/>
          </a:prstGeom>
          <a:ln w="25400">
            <a:solidFill>
              <a:srgbClr val="C0504D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8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960" name="Group 960"/>
          <p:cNvGrpSpPr/>
          <p:nvPr/>
        </p:nvGrpSpPr>
        <p:grpSpPr>
          <a:xfrm>
            <a:off x="4073512" y="2102279"/>
            <a:ext cx="819293" cy="819292"/>
            <a:chOff x="0" y="0"/>
            <a:chExt cx="819291" cy="819291"/>
          </a:xfrm>
        </p:grpSpPr>
        <p:sp>
          <p:nvSpPr>
            <p:cNvPr id="958" name="Shape 958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59" name="Shape 959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63" name="Group 963"/>
          <p:cNvGrpSpPr/>
          <p:nvPr/>
        </p:nvGrpSpPr>
        <p:grpSpPr>
          <a:xfrm>
            <a:off x="4073512" y="8852954"/>
            <a:ext cx="819293" cy="819293"/>
            <a:chOff x="0" y="0"/>
            <a:chExt cx="819291" cy="819291"/>
          </a:xfrm>
        </p:grpSpPr>
        <p:sp>
          <p:nvSpPr>
            <p:cNvPr id="961" name="Shape 961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62" name="Shape 962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964" name="Shape 964"/>
          <p:cNvSpPr/>
          <p:nvPr/>
        </p:nvSpPr>
        <p:spPr>
          <a:xfrm>
            <a:off x="7429378" y="4548855"/>
            <a:ext cx="3670621" cy="108693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65" name="Shape 965"/>
          <p:cNvSpPr/>
          <p:nvPr/>
        </p:nvSpPr>
        <p:spPr>
          <a:xfrm flipV="1">
            <a:off x="7429375" y="5635787"/>
            <a:ext cx="3670625" cy="418029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66" name="Shape 966"/>
          <p:cNvSpPr/>
          <p:nvPr/>
        </p:nvSpPr>
        <p:spPr>
          <a:xfrm flipV="1">
            <a:off x="7429376" y="5635787"/>
            <a:ext cx="3670624" cy="1906749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969" name="Group 969"/>
          <p:cNvGrpSpPr/>
          <p:nvPr/>
        </p:nvGrpSpPr>
        <p:grpSpPr>
          <a:xfrm>
            <a:off x="11218600" y="8768432"/>
            <a:ext cx="819292" cy="819292"/>
            <a:chOff x="0" y="0"/>
            <a:chExt cx="819291" cy="819291"/>
          </a:xfrm>
        </p:grpSpPr>
        <p:sp>
          <p:nvSpPr>
            <p:cNvPr id="967" name="Shape 967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68" name="Shape 968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72" name="Group 972"/>
          <p:cNvGrpSpPr/>
          <p:nvPr/>
        </p:nvGrpSpPr>
        <p:grpSpPr>
          <a:xfrm>
            <a:off x="10284435" y="3400974"/>
            <a:ext cx="819292" cy="819292"/>
            <a:chOff x="0" y="0"/>
            <a:chExt cx="819291" cy="819291"/>
          </a:xfrm>
        </p:grpSpPr>
        <p:sp>
          <p:nvSpPr>
            <p:cNvPr id="970" name="Shape 970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5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71" name="Shape 971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75" name="Group 975"/>
          <p:cNvGrpSpPr/>
          <p:nvPr/>
        </p:nvGrpSpPr>
        <p:grpSpPr>
          <a:xfrm>
            <a:off x="9114749" y="7073258"/>
            <a:ext cx="819292" cy="819293"/>
            <a:chOff x="0" y="0"/>
            <a:chExt cx="819291" cy="819291"/>
          </a:xfrm>
        </p:grpSpPr>
        <p:sp>
          <p:nvSpPr>
            <p:cNvPr id="973" name="Shape 973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6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74" name="Shape 974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78" name="Group 978"/>
          <p:cNvGrpSpPr/>
          <p:nvPr/>
        </p:nvGrpSpPr>
        <p:grpSpPr>
          <a:xfrm>
            <a:off x="11099999" y="5226141"/>
            <a:ext cx="819293" cy="819292"/>
            <a:chOff x="0" y="0"/>
            <a:chExt cx="819291" cy="819291"/>
          </a:xfrm>
        </p:grpSpPr>
        <p:sp>
          <p:nvSpPr>
            <p:cNvPr id="976" name="Shape 976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7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77" name="Shape 977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81" name="Group 981"/>
          <p:cNvGrpSpPr/>
          <p:nvPr/>
        </p:nvGrpSpPr>
        <p:grpSpPr>
          <a:xfrm>
            <a:off x="11966320" y="3451060"/>
            <a:ext cx="819292" cy="819292"/>
            <a:chOff x="0" y="0"/>
            <a:chExt cx="819291" cy="819291"/>
          </a:xfrm>
        </p:grpSpPr>
        <p:sp>
          <p:nvSpPr>
            <p:cNvPr id="979" name="Shape 979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80" name="Shape 980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84" name="Group 984"/>
          <p:cNvGrpSpPr/>
          <p:nvPr/>
        </p:nvGrpSpPr>
        <p:grpSpPr>
          <a:xfrm>
            <a:off x="11116188" y="1906869"/>
            <a:ext cx="819292" cy="819292"/>
            <a:chOff x="0" y="0"/>
            <a:chExt cx="819291" cy="819291"/>
          </a:xfrm>
        </p:grpSpPr>
        <p:sp>
          <p:nvSpPr>
            <p:cNvPr id="982" name="Shape 982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9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83" name="Shape 983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87" name="Group 987"/>
          <p:cNvGrpSpPr/>
          <p:nvPr/>
        </p:nvGrpSpPr>
        <p:grpSpPr>
          <a:xfrm>
            <a:off x="9631810" y="5226141"/>
            <a:ext cx="819292" cy="819292"/>
            <a:chOff x="0" y="0"/>
            <a:chExt cx="819291" cy="819291"/>
          </a:xfrm>
        </p:grpSpPr>
        <p:sp>
          <p:nvSpPr>
            <p:cNvPr id="985" name="Shape 985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0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86" name="Shape 986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988" name="Shape 988"/>
          <p:cNvSpPr/>
          <p:nvPr/>
        </p:nvSpPr>
        <p:spPr>
          <a:xfrm flipH="1">
            <a:off x="10694081" y="2726161"/>
            <a:ext cx="831754" cy="674814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991" name="Group 991"/>
          <p:cNvGrpSpPr/>
          <p:nvPr/>
        </p:nvGrpSpPr>
        <p:grpSpPr>
          <a:xfrm>
            <a:off x="10008069" y="8768432"/>
            <a:ext cx="819292" cy="819292"/>
            <a:chOff x="0" y="0"/>
            <a:chExt cx="819291" cy="819291"/>
          </a:xfrm>
        </p:grpSpPr>
        <p:sp>
          <p:nvSpPr>
            <p:cNvPr id="989" name="Shape 989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90" name="Shape 990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994" name="Group 994"/>
          <p:cNvGrpSpPr/>
          <p:nvPr/>
        </p:nvGrpSpPr>
        <p:grpSpPr>
          <a:xfrm>
            <a:off x="10501720" y="7073258"/>
            <a:ext cx="819292" cy="819293"/>
            <a:chOff x="0" y="0"/>
            <a:chExt cx="819291" cy="819291"/>
          </a:xfrm>
        </p:grpSpPr>
        <p:sp>
          <p:nvSpPr>
            <p:cNvPr id="992" name="Shape 992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93" name="Shape 993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995" name="Shape 995"/>
          <p:cNvSpPr/>
          <p:nvPr/>
        </p:nvSpPr>
        <p:spPr>
          <a:xfrm>
            <a:off x="11525833" y="2726160"/>
            <a:ext cx="850133" cy="72490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96" name="Shape 996"/>
          <p:cNvSpPr/>
          <p:nvPr/>
        </p:nvSpPr>
        <p:spPr>
          <a:xfrm flipH="1">
            <a:off x="10041456" y="4220265"/>
            <a:ext cx="652626" cy="100587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97" name="Shape 997"/>
          <p:cNvSpPr/>
          <p:nvPr/>
        </p:nvSpPr>
        <p:spPr>
          <a:xfrm>
            <a:off x="10694081" y="4220265"/>
            <a:ext cx="815564" cy="100587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98" name="Shape 998"/>
          <p:cNvSpPr/>
          <p:nvPr/>
        </p:nvSpPr>
        <p:spPr>
          <a:xfrm flipH="1">
            <a:off x="9524394" y="6045433"/>
            <a:ext cx="517063" cy="102782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99" name="Shape 999"/>
          <p:cNvSpPr/>
          <p:nvPr/>
        </p:nvSpPr>
        <p:spPr>
          <a:xfrm>
            <a:off x="10041456" y="6045433"/>
            <a:ext cx="869910" cy="102782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00" name="Shape 1000"/>
          <p:cNvSpPr/>
          <p:nvPr/>
        </p:nvSpPr>
        <p:spPr>
          <a:xfrm flipH="1">
            <a:off x="10417715" y="7892550"/>
            <a:ext cx="493651" cy="87588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01" name="Shape 1001"/>
          <p:cNvSpPr/>
          <p:nvPr/>
        </p:nvSpPr>
        <p:spPr>
          <a:xfrm>
            <a:off x="10911365" y="7892550"/>
            <a:ext cx="716881" cy="87588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04" name="Group 1004"/>
          <p:cNvGrpSpPr/>
          <p:nvPr/>
        </p:nvGrpSpPr>
        <p:grpSpPr>
          <a:xfrm>
            <a:off x="10911364" y="2930983"/>
            <a:ext cx="1023535" cy="492287"/>
            <a:chOff x="0" y="0"/>
            <a:chExt cx="1023533" cy="492285"/>
          </a:xfrm>
        </p:grpSpPr>
        <p:sp>
          <p:nvSpPr>
            <p:cNvPr id="1002" name="Shape 1002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007" name="Group 1007"/>
          <p:cNvGrpSpPr/>
          <p:nvPr/>
        </p:nvGrpSpPr>
        <p:grpSpPr>
          <a:xfrm>
            <a:off x="9626840" y="6556657"/>
            <a:ext cx="1023535" cy="492287"/>
            <a:chOff x="0" y="0"/>
            <a:chExt cx="1023533" cy="492285"/>
          </a:xfrm>
        </p:grpSpPr>
        <p:sp>
          <p:nvSpPr>
            <p:cNvPr id="1005" name="Shape 1005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010" name="Group 1010"/>
          <p:cNvGrpSpPr/>
          <p:nvPr/>
        </p:nvGrpSpPr>
        <p:grpSpPr>
          <a:xfrm>
            <a:off x="10399308" y="8441346"/>
            <a:ext cx="1023535" cy="492286"/>
            <a:chOff x="0" y="0"/>
            <a:chExt cx="1023533" cy="492285"/>
          </a:xfrm>
        </p:grpSpPr>
        <p:sp>
          <p:nvSpPr>
            <p:cNvPr id="1008" name="Shape 1008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10171002" y="4654901"/>
            <a:ext cx="1023535" cy="492287"/>
            <a:chOff x="0" y="0"/>
            <a:chExt cx="1023533" cy="492285"/>
          </a:xfrm>
        </p:grpSpPr>
        <p:sp>
          <p:nvSpPr>
            <p:cNvPr id="1011" name="Shape 1011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016" name="Group 1016"/>
          <p:cNvGrpSpPr/>
          <p:nvPr/>
        </p:nvGrpSpPr>
        <p:grpSpPr>
          <a:xfrm>
            <a:off x="6588493" y="3592457"/>
            <a:ext cx="1164900" cy="557009"/>
            <a:chOff x="0" y="0"/>
            <a:chExt cx="1164898" cy="557007"/>
          </a:xfrm>
        </p:grpSpPr>
        <p:sp>
          <p:nvSpPr>
            <p:cNvPr id="1014" name="Shape 1014"/>
            <p:cNvSpPr/>
            <p:nvPr/>
          </p:nvSpPr>
          <p:spPr>
            <a:xfrm>
              <a:off x="0" y="-1"/>
              <a:ext cx="1164899" cy="557009"/>
            </a:xfrm>
            <a:prstGeom prst="rect">
              <a:avLst/>
            </a:prstGeom>
            <a:blipFill rotWithShape="1">
              <a:blip r:embed="rId2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0" y="-1"/>
              <a:ext cx="116489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019" name="Group 1019"/>
          <p:cNvGrpSpPr/>
          <p:nvPr/>
        </p:nvGrpSpPr>
        <p:grpSpPr>
          <a:xfrm>
            <a:off x="6575719" y="8049159"/>
            <a:ext cx="1425258" cy="562662"/>
            <a:chOff x="0" y="0"/>
            <a:chExt cx="1425257" cy="562661"/>
          </a:xfrm>
        </p:grpSpPr>
        <p:sp>
          <p:nvSpPr>
            <p:cNvPr id="1017" name="Shape 1017"/>
            <p:cNvSpPr/>
            <p:nvPr/>
          </p:nvSpPr>
          <p:spPr>
            <a:xfrm>
              <a:off x="0" y="-1"/>
              <a:ext cx="1425258" cy="562662"/>
            </a:xfrm>
            <a:prstGeom prst="rect">
              <a:avLst/>
            </a:prstGeom>
            <a:blipFill rotWithShape="1">
              <a:blip r:embed="rId2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8" name="Shape 1018"/>
            <p:cNvSpPr/>
            <p:nvPr/>
          </p:nvSpPr>
          <p:spPr>
            <a:xfrm>
              <a:off x="0" y="-1"/>
              <a:ext cx="1425258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022" name="Group 1022"/>
          <p:cNvGrpSpPr/>
          <p:nvPr/>
        </p:nvGrpSpPr>
        <p:grpSpPr>
          <a:xfrm>
            <a:off x="4201331" y="134747"/>
            <a:ext cx="606435" cy="656592"/>
            <a:chOff x="0" y="0"/>
            <a:chExt cx="606434" cy="656590"/>
          </a:xfrm>
        </p:grpSpPr>
        <p:sp>
          <p:nvSpPr>
            <p:cNvPr id="1020" name="Shape 1020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25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025" name="Group 1025"/>
          <p:cNvGrpSpPr/>
          <p:nvPr/>
        </p:nvGrpSpPr>
        <p:grpSpPr>
          <a:xfrm>
            <a:off x="10064549" y="2069570"/>
            <a:ext cx="606436" cy="656591"/>
            <a:chOff x="0" y="0"/>
            <a:chExt cx="606434" cy="656590"/>
          </a:xfrm>
        </p:grpSpPr>
        <p:sp>
          <p:nvSpPr>
            <p:cNvPr id="1023" name="Shape 1023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26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026" name="Shape 1026"/>
          <p:cNvSpPr/>
          <p:nvPr/>
        </p:nvSpPr>
        <p:spPr>
          <a:xfrm flipV="1">
            <a:off x="7434439" y="2360931"/>
            <a:ext cx="2478106" cy="503850"/>
          </a:xfrm>
          <a:prstGeom prst="line">
            <a:avLst/>
          </a:prstGeom>
          <a:ln w="50800">
            <a:solidFill>
              <a:srgbClr val="F79646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5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29" name="Group 1029"/>
          <p:cNvGrpSpPr/>
          <p:nvPr/>
        </p:nvGrpSpPr>
        <p:grpSpPr>
          <a:xfrm>
            <a:off x="814690" y="4445050"/>
            <a:ext cx="1468027" cy="656591"/>
            <a:chOff x="0" y="0"/>
            <a:chExt cx="1468026" cy="656590"/>
          </a:xfrm>
        </p:grpSpPr>
        <p:sp>
          <p:nvSpPr>
            <p:cNvPr id="1027" name="Shape 1027"/>
            <p:cNvSpPr/>
            <p:nvPr/>
          </p:nvSpPr>
          <p:spPr>
            <a:xfrm>
              <a:off x="0" y="0"/>
              <a:ext cx="1468027" cy="656591"/>
            </a:xfrm>
            <a:prstGeom prst="rect">
              <a:avLst/>
            </a:prstGeom>
            <a:blipFill rotWithShape="1">
              <a:blip r:embed="rId27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0" y="0"/>
              <a:ext cx="14680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032" name="Group 1032"/>
          <p:cNvGrpSpPr/>
          <p:nvPr/>
        </p:nvGrpSpPr>
        <p:grpSpPr>
          <a:xfrm>
            <a:off x="210577" y="5226142"/>
            <a:ext cx="3709369" cy="1131889"/>
            <a:chOff x="0" y="0"/>
            <a:chExt cx="3709368" cy="1131888"/>
          </a:xfrm>
        </p:grpSpPr>
        <p:sp>
          <p:nvSpPr>
            <p:cNvPr id="1030" name="Shape 1030"/>
            <p:cNvSpPr/>
            <p:nvPr/>
          </p:nvSpPr>
          <p:spPr>
            <a:xfrm>
              <a:off x="0" y="-1"/>
              <a:ext cx="3709369" cy="1131890"/>
            </a:xfrm>
            <a:prstGeom prst="rect">
              <a:avLst/>
            </a:prstGeom>
            <a:blipFill rotWithShape="1">
              <a:blip r:embed="rId2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0" y="-1"/>
              <a:ext cx="370936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035" name="Group 1035"/>
          <p:cNvGrpSpPr/>
          <p:nvPr/>
        </p:nvGrpSpPr>
        <p:grpSpPr>
          <a:xfrm>
            <a:off x="-1" y="6778569"/>
            <a:ext cx="5126419" cy="569046"/>
            <a:chOff x="0" y="0"/>
            <a:chExt cx="5126417" cy="569045"/>
          </a:xfrm>
        </p:grpSpPr>
        <p:sp>
          <p:nvSpPr>
            <p:cNvPr id="1033" name="Shape 1033"/>
            <p:cNvSpPr/>
            <p:nvPr/>
          </p:nvSpPr>
          <p:spPr>
            <a:xfrm>
              <a:off x="-1" y="-1"/>
              <a:ext cx="5126419" cy="569047"/>
            </a:xfrm>
            <a:prstGeom prst="rect">
              <a:avLst/>
            </a:prstGeom>
            <a:blipFill rotWithShape="1">
              <a:blip r:embed="rId29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-1" y="-1"/>
              <a:ext cx="512641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038" name="Group 1038"/>
          <p:cNvGrpSpPr/>
          <p:nvPr/>
        </p:nvGrpSpPr>
        <p:grpSpPr>
          <a:xfrm>
            <a:off x="21419" y="8207844"/>
            <a:ext cx="4736615" cy="557009"/>
            <a:chOff x="0" y="0"/>
            <a:chExt cx="4736614" cy="557007"/>
          </a:xfrm>
        </p:grpSpPr>
        <p:sp>
          <p:nvSpPr>
            <p:cNvPr id="1036" name="Shape 1036"/>
            <p:cNvSpPr/>
            <p:nvPr/>
          </p:nvSpPr>
          <p:spPr>
            <a:xfrm>
              <a:off x="0" y="-1"/>
              <a:ext cx="4736615" cy="557009"/>
            </a:xfrm>
            <a:prstGeom prst="rect">
              <a:avLst/>
            </a:prstGeom>
            <a:blipFill rotWithShape="1">
              <a:blip r:embed="rId30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0" y="-1"/>
              <a:ext cx="4736615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039" name="Shape 1039"/>
          <p:cNvSpPr/>
          <p:nvPr/>
        </p:nvSpPr>
        <p:spPr>
          <a:xfrm>
            <a:off x="917853" y="7678171"/>
            <a:ext cx="2310580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bIns="65023" lIns="65023" rIns="65023" tIns="65023" wrap="none">
            <a:spAutoFit/>
          </a:bodyPr>
          <a:lstStyle/>
          <a:p>
            <a:pPr algn="l" defTabSz="914400" lvl="0">
              <a:defRPr sz="1800"/>
            </a:pPr>
            <a:r>
              <a:rPr sz="2400"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rPr>
              <a:t>不</a:t>
            </a:r>
            <a:r>
              <a:rPr sz="2400">
                <a:solidFill>
                  <a:srgbClr val="FF0000"/>
                </a:solidFill>
              </a:rPr>
              <a:t>更新syn1权重</a:t>
            </a:r>
          </a:p>
        </p:txBody>
      </p:sp>
      <p:sp>
        <p:nvSpPr>
          <p:cNvPr id="1040" name="Shape 1040"/>
          <p:cNvSpPr/>
          <p:nvPr/>
        </p:nvSpPr>
        <p:spPr>
          <a:xfrm>
            <a:off x="1277353" y="6385049"/>
            <a:ext cx="1361949" cy="43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bIns="65023" lIns="65023" rIns="65023" tIns="65023" wrap="none">
            <a:spAutoFit/>
          </a:bodyPr>
          <a:lstStyle>
            <a:lvl1pPr algn="l" defTabSz="914400">
              <a:defRPr sz="2400">
                <a:solidFill>
                  <a:srgbClr val="FF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0000"/>
                </a:solidFill>
              </a:rPr>
              <a:t>计算梯度</a:t>
            </a:r>
          </a:p>
        </p:txBody>
      </p:sp>
      <p:sp>
        <p:nvSpPr>
          <p:cNvPr id="1041" name="Shape 1041"/>
          <p:cNvSpPr/>
          <p:nvPr/>
        </p:nvSpPr>
        <p:spPr>
          <a:xfrm>
            <a:off x="6068906" y="95032"/>
            <a:ext cx="6849843" cy="89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65023" lIns="65023" rIns="65023" tIns="65023">
            <a:normAutofit fontScale="100000" lnSpcReduction="0"/>
          </a:bodyPr>
          <a:lstStyle/>
          <a:p>
            <a:pPr defTabSz="731520" lvl="0">
              <a:defRPr sz="1800"/>
            </a:pPr>
            <a:r>
              <a:rPr sz="4960">
                <a:latin typeface="Calibri"/>
                <a:ea typeface="Calibri"/>
                <a:cs typeface="Calibri"/>
                <a:sym typeface="Calibri"/>
              </a:rPr>
              <a:t>(PV-DM)</a:t>
            </a:r>
            <a:r>
              <a:rPr sz="4960"/>
              <a:t>训练doc向量</a:t>
            </a:r>
            <a:r>
              <a:rPr sz="4960">
                <a:latin typeface="Calibri"/>
                <a:ea typeface="Calibri"/>
                <a:cs typeface="Calibri"/>
                <a:sym typeface="Calibri"/>
              </a:rPr>
              <a:t>(2)</a:t>
            </a:r>
          </a:p>
        </p:txBody>
      </p:sp>
      <p:sp>
        <p:nvSpPr>
          <p:cNvPr id="1042" name="Shape 1042"/>
          <p:cNvSpPr/>
          <p:nvPr/>
        </p:nvSpPr>
        <p:spPr>
          <a:xfrm>
            <a:off x="4734618" y="1297509"/>
            <a:ext cx="1875470" cy="325134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43" name="Shape 1043"/>
          <p:cNvSpPr/>
          <p:nvPr/>
        </p:nvSpPr>
        <p:spPr>
          <a:xfrm>
            <a:off x="4715975" y="1302342"/>
            <a:ext cx="1894111" cy="6240195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46" name="Group 1046"/>
          <p:cNvGrpSpPr/>
          <p:nvPr/>
        </p:nvGrpSpPr>
        <p:grpSpPr>
          <a:xfrm>
            <a:off x="4154863" y="872560"/>
            <a:ext cx="656591" cy="656591"/>
            <a:chOff x="0" y="0"/>
            <a:chExt cx="656590" cy="656590"/>
          </a:xfrm>
        </p:grpSpPr>
        <p:sp>
          <p:nvSpPr>
            <p:cNvPr id="1044" name="Shape 1044"/>
            <p:cNvSpPr/>
            <p:nvPr/>
          </p:nvSpPr>
          <p:spPr>
            <a:xfrm>
              <a:off x="0" y="0"/>
              <a:ext cx="656591" cy="656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1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19500" y="99695"/>
              <a:ext cx="617590" cy="4572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square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300">
                  <a:solidFill>
                    <a:srgbClr val="FFFFFF"/>
                  </a:solidFill>
                </a:rPr>
                <a:t>doc</a:t>
              </a:r>
            </a:p>
          </p:txBody>
        </p:sp>
      </p:grpSp>
      <p:grpSp>
        <p:nvGrpSpPr>
          <p:cNvPr id="1049" name="Group 1049"/>
          <p:cNvGrpSpPr/>
          <p:nvPr/>
        </p:nvGrpSpPr>
        <p:grpSpPr>
          <a:xfrm>
            <a:off x="4073512" y="7300452"/>
            <a:ext cx="819293" cy="819292"/>
            <a:chOff x="0" y="0"/>
            <a:chExt cx="819291" cy="819291"/>
          </a:xfrm>
        </p:grpSpPr>
        <p:sp>
          <p:nvSpPr>
            <p:cNvPr id="1047" name="Shape 1047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48" name="Shape 1048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050" name="Shape 1050"/>
          <p:cNvSpPr/>
          <p:nvPr/>
        </p:nvSpPr>
        <p:spPr>
          <a:xfrm>
            <a:off x="4086212" y="3637993"/>
            <a:ext cx="794480" cy="2852697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anchor="ctr" bIns="50800" lIns="50800" rIns="50800" tIns="50800"/>
          <a:lstStyle/>
          <a:p>
            <a:pPr lvl="0">
              <a:defRPr sz="2400"/>
            </a:pPr>
          </a:p>
        </p:txBody>
      </p:sp>
      <p:sp>
        <p:nvSpPr>
          <p:cNvPr id="1051" name="Shape 1051"/>
          <p:cNvSpPr/>
          <p:nvPr/>
        </p:nvSpPr>
        <p:spPr>
          <a:xfrm flipH="1" rot="16200000">
            <a:off x="3323926" y="4864067"/>
            <a:ext cx="895565" cy="400549"/>
          </a:xfrm>
          <a:prstGeom prst="rightArrow">
            <a:avLst>
              <a:gd fmla="val 52365" name="adj1"/>
              <a:gd fmla="val 57932" name="adj2"/>
            </a:avLst>
          </a:prstGeom>
          <a:blipFill>
            <a:blip r:embed="rId32"/>
          </a:blipFill>
          <a:ln w="12700">
            <a:miter lim="400000"/>
          </a:ln>
          <a:effectLst>
            <a:outerShdw algn="b" blurRad="50800" dir="5400000" dist="12700" kx="0" ky="0" rotWithShape="0" sx="100000" sy="100000">
              <a:srgbClr val="000000">
                <a:alpha val="50000"/>
              </a:srgbClr>
            </a:outerShdw>
          </a:effectLst>
        </p:spPr>
        <p:txBody>
          <a:bodyPr anchor="ctr" bIns="0" lIns="0" rIns="0" tIns="0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2" name="Shape 1052"/>
          <p:cNvSpPr/>
          <p:nvPr/>
        </p:nvSpPr>
        <p:spPr>
          <a:xfrm>
            <a:off x="125894" y="8488471"/>
            <a:ext cx="4529407" cy="1"/>
          </a:xfrm>
          <a:prstGeom prst="line">
            <a:avLst/>
          </a:prstGeom>
          <a:ln w="25400">
            <a:solidFill/>
            <a:miter lim="400000"/>
          </a:ln>
        </p:spPr>
        <p:txBody>
          <a:bodyPr anchor="ctr" bIns="50800" lIns="50800" rIns="50800" tIns="50800"/>
          <a:lstStyle/>
          <a:p>
            <a:pPr lvl="0">
              <a:defRPr sz="2400"/>
            </a:pPr>
          </a:p>
        </p:txBody>
      </p:sp>
      <p:sp>
        <p:nvSpPr>
          <p:cNvPr name="文本框 1" id="1053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  <p:timing>
    <p:tnLst>
      <p:par>
        <p:cTn dur="indefinite" fill="hold" id="1" nodeType="tmRoot" restart="never">
          <p:childTnLst>
            <p:seq concurrent="1" nextAc="seek" prevAc="none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0" presetSubtype="0">
                                  <p:stCondLst>
                                    <p:cond delay="0"/>
                                  </p:stCondLst>
                                  <p:iterate backwards="0"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0" animBg="1" bldLvl="1" build="whole" grpId="1" rev="0" spid="1026"/>
    </p:bld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1" type="body"/>
          </p:nvPr>
        </p:nvSpPr>
        <p:spPr>
          <a:xfrm>
            <a:off x="147963" y="1906870"/>
            <a:ext cx="11704322" cy="6436926"/>
          </a:xfrm>
          <a:prstGeom prst="rect">
            <a:avLst/>
          </a:prstGeom>
        </p:spPr>
        <p:txBody>
          <a:bodyPr/>
          <a:lstStyle/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当前输入</a:t>
            </a:r>
            <a:endParaRPr sz="2800"/>
          </a:p>
          <a:p>
            <a:pPr indent="-224517" lvl="1" marL="681717">
              <a:spcBef>
                <a:spcPts val="300"/>
              </a:spcBef>
              <a:defRPr sz="1800"/>
            </a:pPr>
            <a:r>
              <a:rPr sz="2200"/>
              <a:t>doc w2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当前输出</a:t>
            </a:r>
            <a:endParaRPr sz="2800"/>
          </a:p>
          <a:p>
            <a:pPr indent="-224517" lvl="1" marL="681717">
              <a:spcBef>
                <a:spcPts val="300"/>
              </a:spcBef>
              <a:buClr>
                <a:srgbClr val="FF0000"/>
              </a:buClr>
              <a:defRPr sz="1800"/>
            </a:pPr>
            <a:r>
              <a:rPr sz="2200">
                <a:solidFill>
                  <a:srgbClr val="FF0000"/>
                </a:solidFill>
              </a:rPr>
              <a:t>p2</a:t>
            </a:r>
            <a:r>
              <a:rPr sz="2200"/>
              <a:t> w3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后向传播</a:t>
            </a:r>
          </a:p>
        </p:txBody>
      </p:sp>
      <p:grpSp>
        <p:nvGrpSpPr>
          <p:cNvPr id="1057" name="Group 1057"/>
          <p:cNvGrpSpPr/>
          <p:nvPr/>
        </p:nvGrpSpPr>
        <p:grpSpPr>
          <a:xfrm>
            <a:off x="5307726" y="3677318"/>
            <a:ext cx="1323121" cy="557009"/>
            <a:chOff x="0" y="0"/>
            <a:chExt cx="1323120" cy="557007"/>
          </a:xfrm>
        </p:grpSpPr>
        <p:sp>
          <p:nvSpPr>
            <p:cNvPr id="1055" name="Shape 1055"/>
            <p:cNvSpPr/>
            <p:nvPr/>
          </p:nvSpPr>
          <p:spPr>
            <a:xfrm>
              <a:off x="0" y="-1"/>
              <a:ext cx="1323121" cy="557009"/>
            </a:xfrm>
            <a:prstGeom prst="rect">
              <a:avLst/>
            </a:prstGeom>
            <a:blipFill rotWithShape="1">
              <a:blip r:embed="rId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0" y="-1"/>
              <a:ext cx="1323121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060" name="Group 1060"/>
          <p:cNvGrpSpPr/>
          <p:nvPr/>
        </p:nvGrpSpPr>
        <p:grpSpPr>
          <a:xfrm>
            <a:off x="7753393" y="3649071"/>
            <a:ext cx="1383492" cy="557008"/>
            <a:chOff x="0" y="0"/>
            <a:chExt cx="1383490" cy="557007"/>
          </a:xfrm>
        </p:grpSpPr>
        <p:sp>
          <p:nvSpPr>
            <p:cNvPr id="1058" name="Shape 1058"/>
            <p:cNvSpPr/>
            <p:nvPr/>
          </p:nvSpPr>
          <p:spPr>
            <a:xfrm>
              <a:off x="0" y="-1"/>
              <a:ext cx="1383491" cy="557009"/>
            </a:xfrm>
            <a:prstGeom prst="rect">
              <a:avLst/>
            </a:prstGeom>
            <a:blipFill rotWithShape="1">
              <a:blip r:embed="rId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0" y="-1"/>
              <a:ext cx="1383491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063" name="Group 1063"/>
          <p:cNvGrpSpPr/>
          <p:nvPr/>
        </p:nvGrpSpPr>
        <p:grpSpPr>
          <a:xfrm>
            <a:off x="4102337" y="3739820"/>
            <a:ext cx="819292" cy="819292"/>
            <a:chOff x="0" y="0"/>
            <a:chExt cx="819291" cy="819291"/>
          </a:xfrm>
        </p:grpSpPr>
        <p:sp>
          <p:nvSpPr>
            <p:cNvPr id="1061" name="Shape 1061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066" name="Group 1066"/>
          <p:cNvGrpSpPr/>
          <p:nvPr/>
        </p:nvGrpSpPr>
        <p:grpSpPr>
          <a:xfrm>
            <a:off x="4073512" y="5627284"/>
            <a:ext cx="819293" cy="819292"/>
            <a:chOff x="0" y="0"/>
            <a:chExt cx="819291" cy="819291"/>
          </a:xfrm>
        </p:grpSpPr>
        <p:sp>
          <p:nvSpPr>
            <p:cNvPr id="1064" name="Shape 1064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082" name="Group 1082"/>
          <p:cNvGrpSpPr/>
          <p:nvPr/>
        </p:nvGrpSpPr>
        <p:grpSpPr>
          <a:xfrm>
            <a:off x="6610084" y="4139210"/>
            <a:ext cx="819295" cy="3812971"/>
            <a:chOff x="0" y="0"/>
            <a:chExt cx="819293" cy="3812970"/>
          </a:xfrm>
        </p:grpSpPr>
        <p:grpSp>
          <p:nvGrpSpPr>
            <p:cNvPr id="1069" name="Group 1069"/>
            <p:cNvGrpSpPr/>
            <p:nvPr/>
          </p:nvGrpSpPr>
          <p:grpSpPr>
            <a:xfrm>
              <a:off x="2" y="-1"/>
              <a:ext cx="819292" cy="819293"/>
              <a:chOff x="0" y="0"/>
              <a:chExt cx="819291" cy="819291"/>
            </a:xfrm>
          </p:grpSpPr>
          <p:sp>
            <p:nvSpPr>
              <p:cNvPr id="1067" name="Shape 1067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072" name="Group 1072"/>
            <p:cNvGrpSpPr/>
            <p:nvPr/>
          </p:nvGrpSpPr>
          <p:grpSpPr>
            <a:xfrm>
              <a:off x="-1" y="1504960"/>
              <a:ext cx="819293" cy="819292"/>
              <a:chOff x="0" y="0"/>
              <a:chExt cx="819291" cy="819291"/>
            </a:xfrm>
          </p:grpSpPr>
          <p:sp>
            <p:nvSpPr>
              <p:cNvPr id="1070" name="Shape 1070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1" name="Shape 1071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075" name="Group 1075"/>
            <p:cNvGrpSpPr/>
            <p:nvPr/>
          </p:nvGrpSpPr>
          <p:grpSpPr>
            <a:xfrm>
              <a:off x="117602" y="2307364"/>
              <a:ext cx="584090" cy="525274"/>
              <a:chOff x="0" y="0"/>
              <a:chExt cx="584089" cy="525272"/>
            </a:xfrm>
          </p:grpSpPr>
          <p:sp>
            <p:nvSpPr>
              <p:cNvPr id="1073" name="Shape 1073"/>
              <p:cNvSpPr/>
              <p:nvPr/>
            </p:nvSpPr>
            <p:spPr>
              <a:xfrm>
                <a:off x="-1" y="-1"/>
                <a:ext cx="584091" cy="525274"/>
              </a:xfrm>
              <a:prstGeom prst="rect">
                <a:avLst/>
              </a:prstGeom>
              <a:blipFill rotWithShape="1">
                <a:blip r:embed="rId8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4" name="Shape 1074"/>
              <p:cNvSpPr/>
              <p:nvPr/>
            </p:nvSpPr>
            <p:spPr>
              <a:xfrm>
                <a:off x="-1" y="-1"/>
                <a:ext cx="5840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078" name="Group 1078"/>
            <p:cNvGrpSpPr/>
            <p:nvPr/>
          </p:nvGrpSpPr>
          <p:grpSpPr>
            <a:xfrm>
              <a:off x="1" y="2993679"/>
              <a:ext cx="819292" cy="819292"/>
              <a:chOff x="0" y="0"/>
              <a:chExt cx="819291" cy="819291"/>
            </a:xfrm>
          </p:grpSpPr>
          <p:sp>
            <p:nvSpPr>
              <p:cNvPr id="1076" name="Shape 1076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9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7" name="Shape 1077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081" name="Group 1081"/>
            <p:cNvGrpSpPr/>
            <p:nvPr/>
          </p:nvGrpSpPr>
          <p:grpSpPr>
            <a:xfrm>
              <a:off x="117602" y="819291"/>
              <a:ext cx="584090" cy="525273"/>
              <a:chOff x="0" y="0"/>
              <a:chExt cx="584089" cy="525272"/>
            </a:xfrm>
          </p:grpSpPr>
          <p:sp>
            <p:nvSpPr>
              <p:cNvPr id="1079" name="Shape 1079"/>
              <p:cNvSpPr/>
              <p:nvPr/>
            </p:nvSpPr>
            <p:spPr>
              <a:xfrm>
                <a:off x="-1" y="-1"/>
                <a:ext cx="584091" cy="525274"/>
              </a:xfrm>
              <a:prstGeom prst="rect">
                <a:avLst/>
              </a:prstGeom>
              <a:blipFill rotWithShape="1">
                <a:blip r:embed="rId10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0" name="Shape 1080"/>
              <p:cNvSpPr/>
              <p:nvPr/>
            </p:nvSpPr>
            <p:spPr>
              <a:xfrm>
                <a:off x="-1" y="-1"/>
                <a:ext cx="5840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</p:grpSp>
      <p:sp>
        <p:nvSpPr>
          <p:cNvPr id="1083" name="Shape 1083"/>
          <p:cNvSpPr/>
          <p:nvPr/>
        </p:nvSpPr>
        <p:spPr>
          <a:xfrm>
            <a:off x="4921628" y="4149465"/>
            <a:ext cx="1688460" cy="39939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84" name="Shape 1084"/>
          <p:cNvSpPr/>
          <p:nvPr/>
        </p:nvSpPr>
        <p:spPr>
          <a:xfrm>
            <a:off x="4921627" y="4149466"/>
            <a:ext cx="1688458" cy="1904350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85" name="Shape 1085"/>
          <p:cNvSpPr/>
          <p:nvPr/>
        </p:nvSpPr>
        <p:spPr>
          <a:xfrm>
            <a:off x="4921628" y="4149465"/>
            <a:ext cx="1688459" cy="339307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88" name="Group 1088"/>
          <p:cNvGrpSpPr/>
          <p:nvPr/>
        </p:nvGrpSpPr>
        <p:grpSpPr>
          <a:xfrm>
            <a:off x="6630846" y="2593275"/>
            <a:ext cx="606435" cy="656591"/>
            <a:chOff x="0" y="0"/>
            <a:chExt cx="606434" cy="656590"/>
          </a:xfrm>
        </p:grpSpPr>
        <p:sp>
          <p:nvSpPr>
            <p:cNvPr id="1086" name="Shape 1086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1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089" name="Shape 1089"/>
          <p:cNvSpPr/>
          <p:nvPr/>
        </p:nvSpPr>
        <p:spPr>
          <a:xfrm flipV="1">
            <a:off x="7429378" y="3810619"/>
            <a:ext cx="2855058" cy="73823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90" name="Shape 1090"/>
          <p:cNvSpPr/>
          <p:nvPr/>
        </p:nvSpPr>
        <p:spPr>
          <a:xfrm flipV="1">
            <a:off x="7429376" y="3810619"/>
            <a:ext cx="2855060" cy="373191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91" name="Shape 1091"/>
          <p:cNvSpPr/>
          <p:nvPr/>
        </p:nvSpPr>
        <p:spPr>
          <a:xfrm flipV="1">
            <a:off x="7429375" y="3810619"/>
            <a:ext cx="2855061" cy="2243197"/>
          </a:xfrm>
          <a:prstGeom prst="line">
            <a:avLst/>
          </a:prstGeom>
          <a:ln w="25400">
            <a:solidFill>
              <a:srgbClr val="C0504D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8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94" name="Group 1094"/>
          <p:cNvGrpSpPr/>
          <p:nvPr/>
        </p:nvGrpSpPr>
        <p:grpSpPr>
          <a:xfrm>
            <a:off x="4073512" y="2102279"/>
            <a:ext cx="819293" cy="819292"/>
            <a:chOff x="0" y="0"/>
            <a:chExt cx="819291" cy="819291"/>
          </a:xfrm>
        </p:grpSpPr>
        <p:sp>
          <p:nvSpPr>
            <p:cNvPr id="1092" name="Shape 1092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097" name="Group 1097"/>
          <p:cNvGrpSpPr/>
          <p:nvPr/>
        </p:nvGrpSpPr>
        <p:grpSpPr>
          <a:xfrm>
            <a:off x="4073512" y="8852954"/>
            <a:ext cx="819293" cy="819293"/>
            <a:chOff x="0" y="0"/>
            <a:chExt cx="819291" cy="819291"/>
          </a:xfrm>
        </p:grpSpPr>
        <p:sp>
          <p:nvSpPr>
            <p:cNvPr id="1095" name="Shape 1095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098" name="Shape 1098"/>
          <p:cNvSpPr/>
          <p:nvPr/>
        </p:nvSpPr>
        <p:spPr>
          <a:xfrm>
            <a:off x="7429378" y="4548855"/>
            <a:ext cx="3670621" cy="108693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99" name="Shape 1099"/>
          <p:cNvSpPr/>
          <p:nvPr/>
        </p:nvSpPr>
        <p:spPr>
          <a:xfrm flipV="1">
            <a:off x="7429375" y="5635787"/>
            <a:ext cx="3670625" cy="418029"/>
          </a:xfrm>
          <a:prstGeom prst="line">
            <a:avLst/>
          </a:prstGeom>
          <a:ln w="25400">
            <a:solidFill>
              <a:srgbClr val="C0504D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8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00" name="Shape 1100"/>
          <p:cNvSpPr/>
          <p:nvPr/>
        </p:nvSpPr>
        <p:spPr>
          <a:xfrm flipV="1">
            <a:off x="7429376" y="5635787"/>
            <a:ext cx="3670624" cy="1906749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103" name="Group 1103"/>
          <p:cNvGrpSpPr/>
          <p:nvPr/>
        </p:nvGrpSpPr>
        <p:grpSpPr>
          <a:xfrm>
            <a:off x="11218600" y="8768432"/>
            <a:ext cx="819292" cy="819292"/>
            <a:chOff x="0" y="0"/>
            <a:chExt cx="819291" cy="819291"/>
          </a:xfrm>
        </p:grpSpPr>
        <p:sp>
          <p:nvSpPr>
            <p:cNvPr id="1101" name="Shape 1101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06" name="Group 1106"/>
          <p:cNvGrpSpPr/>
          <p:nvPr/>
        </p:nvGrpSpPr>
        <p:grpSpPr>
          <a:xfrm>
            <a:off x="10284435" y="3400974"/>
            <a:ext cx="819292" cy="819292"/>
            <a:chOff x="0" y="0"/>
            <a:chExt cx="819291" cy="819291"/>
          </a:xfrm>
        </p:grpSpPr>
        <p:sp>
          <p:nvSpPr>
            <p:cNvPr id="1104" name="Shape 1104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5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09" name="Group 1109"/>
          <p:cNvGrpSpPr/>
          <p:nvPr/>
        </p:nvGrpSpPr>
        <p:grpSpPr>
          <a:xfrm>
            <a:off x="9114749" y="7073258"/>
            <a:ext cx="819292" cy="819293"/>
            <a:chOff x="0" y="0"/>
            <a:chExt cx="819291" cy="819291"/>
          </a:xfrm>
        </p:grpSpPr>
        <p:sp>
          <p:nvSpPr>
            <p:cNvPr id="1107" name="Shape 1107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6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12" name="Group 1112"/>
          <p:cNvGrpSpPr/>
          <p:nvPr/>
        </p:nvGrpSpPr>
        <p:grpSpPr>
          <a:xfrm>
            <a:off x="11099999" y="5226141"/>
            <a:ext cx="819293" cy="819292"/>
            <a:chOff x="0" y="0"/>
            <a:chExt cx="819291" cy="819291"/>
          </a:xfrm>
        </p:grpSpPr>
        <p:sp>
          <p:nvSpPr>
            <p:cNvPr id="1110" name="Shape 1110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7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15" name="Group 1115"/>
          <p:cNvGrpSpPr/>
          <p:nvPr/>
        </p:nvGrpSpPr>
        <p:grpSpPr>
          <a:xfrm>
            <a:off x="11966320" y="3451060"/>
            <a:ext cx="819292" cy="819292"/>
            <a:chOff x="0" y="0"/>
            <a:chExt cx="819291" cy="819291"/>
          </a:xfrm>
        </p:grpSpPr>
        <p:sp>
          <p:nvSpPr>
            <p:cNvPr id="1113" name="Shape 1113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18" name="Group 1118"/>
          <p:cNvGrpSpPr/>
          <p:nvPr/>
        </p:nvGrpSpPr>
        <p:grpSpPr>
          <a:xfrm>
            <a:off x="11116188" y="1906869"/>
            <a:ext cx="819292" cy="819292"/>
            <a:chOff x="0" y="0"/>
            <a:chExt cx="819291" cy="819291"/>
          </a:xfrm>
        </p:grpSpPr>
        <p:sp>
          <p:nvSpPr>
            <p:cNvPr id="1116" name="Shape 1116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9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21" name="Group 1121"/>
          <p:cNvGrpSpPr/>
          <p:nvPr/>
        </p:nvGrpSpPr>
        <p:grpSpPr>
          <a:xfrm>
            <a:off x="9631810" y="5226141"/>
            <a:ext cx="819292" cy="819292"/>
            <a:chOff x="0" y="0"/>
            <a:chExt cx="819291" cy="819291"/>
          </a:xfrm>
        </p:grpSpPr>
        <p:sp>
          <p:nvSpPr>
            <p:cNvPr id="1119" name="Shape 1119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0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122" name="Shape 1122"/>
          <p:cNvSpPr/>
          <p:nvPr/>
        </p:nvSpPr>
        <p:spPr>
          <a:xfrm flipH="1">
            <a:off x="10694081" y="2726161"/>
            <a:ext cx="831754" cy="674814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125" name="Group 1125"/>
          <p:cNvGrpSpPr/>
          <p:nvPr/>
        </p:nvGrpSpPr>
        <p:grpSpPr>
          <a:xfrm>
            <a:off x="10008069" y="8768432"/>
            <a:ext cx="819292" cy="819292"/>
            <a:chOff x="0" y="0"/>
            <a:chExt cx="819291" cy="819291"/>
          </a:xfrm>
        </p:grpSpPr>
        <p:sp>
          <p:nvSpPr>
            <p:cNvPr id="1123" name="Shape 1123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28" name="Group 1128"/>
          <p:cNvGrpSpPr/>
          <p:nvPr/>
        </p:nvGrpSpPr>
        <p:grpSpPr>
          <a:xfrm>
            <a:off x="10501720" y="7073258"/>
            <a:ext cx="819292" cy="819293"/>
            <a:chOff x="0" y="0"/>
            <a:chExt cx="819291" cy="819291"/>
          </a:xfrm>
        </p:grpSpPr>
        <p:sp>
          <p:nvSpPr>
            <p:cNvPr id="1126" name="Shape 1126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129" name="Shape 1129"/>
          <p:cNvSpPr/>
          <p:nvPr/>
        </p:nvSpPr>
        <p:spPr>
          <a:xfrm>
            <a:off x="11525833" y="2726160"/>
            <a:ext cx="850133" cy="72490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0" name="Shape 1130"/>
          <p:cNvSpPr/>
          <p:nvPr/>
        </p:nvSpPr>
        <p:spPr>
          <a:xfrm flipH="1">
            <a:off x="10041456" y="4220265"/>
            <a:ext cx="652626" cy="100587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1" name="Shape 1131"/>
          <p:cNvSpPr/>
          <p:nvPr/>
        </p:nvSpPr>
        <p:spPr>
          <a:xfrm>
            <a:off x="10694081" y="4220265"/>
            <a:ext cx="815564" cy="100587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2" name="Shape 1132"/>
          <p:cNvSpPr/>
          <p:nvPr/>
        </p:nvSpPr>
        <p:spPr>
          <a:xfrm flipH="1">
            <a:off x="9524394" y="6045433"/>
            <a:ext cx="517063" cy="102782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3" name="Shape 1133"/>
          <p:cNvSpPr/>
          <p:nvPr/>
        </p:nvSpPr>
        <p:spPr>
          <a:xfrm>
            <a:off x="10041456" y="6045433"/>
            <a:ext cx="869910" cy="102782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4" name="Shape 1134"/>
          <p:cNvSpPr/>
          <p:nvPr/>
        </p:nvSpPr>
        <p:spPr>
          <a:xfrm flipH="1">
            <a:off x="10417715" y="7892550"/>
            <a:ext cx="493651" cy="87588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5" name="Shape 1135"/>
          <p:cNvSpPr/>
          <p:nvPr/>
        </p:nvSpPr>
        <p:spPr>
          <a:xfrm>
            <a:off x="10911365" y="7892550"/>
            <a:ext cx="716881" cy="87588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138" name="Group 1138"/>
          <p:cNvGrpSpPr/>
          <p:nvPr/>
        </p:nvGrpSpPr>
        <p:grpSpPr>
          <a:xfrm>
            <a:off x="10911364" y="2930983"/>
            <a:ext cx="1023535" cy="492287"/>
            <a:chOff x="0" y="0"/>
            <a:chExt cx="1023533" cy="492285"/>
          </a:xfrm>
        </p:grpSpPr>
        <p:sp>
          <p:nvSpPr>
            <p:cNvPr id="1136" name="Shape 1136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141" name="Group 1141"/>
          <p:cNvGrpSpPr/>
          <p:nvPr/>
        </p:nvGrpSpPr>
        <p:grpSpPr>
          <a:xfrm>
            <a:off x="9626840" y="6556657"/>
            <a:ext cx="1023535" cy="492287"/>
            <a:chOff x="0" y="0"/>
            <a:chExt cx="1023533" cy="492285"/>
          </a:xfrm>
        </p:grpSpPr>
        <p:sp>
          <p:nvSpPr>
            <p:cNvPr id="1139" name="Shape 1139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144" name="Group 1144"/>
          <p:cNvGrpSpPr/>
          <p:nvPr/>
        </p:nvGrpSpPr>
        <p:grpSpPr>
          <a:xfrm>
            <a:off x="10399308" y="8441346"/>
            <a:ext cx="1023535" cy="492286"/>
            <a:chOff x="0" y="0"/>
            <a:chExt cx="1023533" cy="492285"/>
          </a:xfrm>
        </p:grpSpPr>
        <p:sp>
          <p:nvSpPr>
            <p:cNvPr id="1142" name="Shape 1142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147" name="Group 1147"/>
          <p:cNvGrpSpPr/>
          <p:nvPr/>
        </p:nvGrpSpPr>
        <p:grpSpPr>
          <a:xfrm>
            <a:off x="10171002" y="4654901"/>
            <a:ext cx="1023535" cy="492287"/>
            <a:chOff x="0" y="0"/>
            <a:chExt cx="1023533" cy="492285"/>
          </a:xfrm>
        </p:grpSpPr>
        <p:sp>
          <p:nvSpPr>
            <p:cNvPr id="1145" name="Shape 1145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150" name="Group 1150"/>
          <p:cNvGrpSpPr/>
          <p:nvPr/>
        </p:nvGrpSpPr>
        <p:grpSpPr>
          <a:xfrm>
            <a:off x="6588493" y="3592457"/>
            <a:ext cx="1164900" cy="557009"/>
            <a:chOff x="0" y="0"/>
            <a:chExt cx="1164898" cy="557007"/>
          </a:xfrm>
        </p:grpSpPr>
        <p:sp>
          <p:nvSpPr>
            <p:cNvPr id="1148" name="Shape 1148"/>
            <p:cNvSpPr/>
            <p:nvPr/>
          </p:nvSpPr>
          <p:spPr>
            <a:xfrm>
              <a:off x="0" y="-1"/>
              <a:ext cx="1164899" cy="557009"/>
            </a:xfrm>
            <a:prstGeom prst="rect">
              <a:avLst/>
            </a:prstGeom>
            <a:blipFill rotWithShape="1">
              <a:blip r:embed="rId2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0" y="-1"/>
              <a:ext cx="116489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53" name="Group 1153"/>
          <p:cNvGrpSpPr/>
          <p:nvPr/>
        </p:nvGrpSpPr>
        <p:grpSpPr>
          <a:xfrm>
            <a:off x="6575719" y="8049159"/>
            <a:ext cx="1425258" cy="562662"/>
            <a:chOff x="0" y="0"/>
            <a:chExt cx="1425257" cy="562661"/>
          </a:xfrm>
        </p:grpSpPr>
        <p:sp>
          <p:nvSpPr>
            <p:cNvPr id="1151" name="Shape 1151"/>
            <p:cNvSpPr/>
            <p:nvPr/>
          </p:nvSpPr>
          <p:spPr>
            <a:xfrm>
              <a:off x="0" y="-1"/>
              <a:ext cx="1425258" cy="562662"/>
            </a:xfrm>
            <a:prstGeom prst="rect">
              <a:avLst/>
            </a:prstGeom>
            <a:blipFill rotWithShape="1">
              <a:blip r:embed="rId2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0" y="-1"/>
              <a:ext cx="1425258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56" name="Group 1156"/>
          <p:cNvGrpSpPr/>
          <p:nvPr/>
        </p:nvGrpSpPr>
        <p:grpSpPr>
          <a:xfrm>
            <a:off x="10064549" y="2069570"/>
            <a:ext cx="606436" cy="656591"/>
            <a:chOff x="0" y="0"/>
            <a:chExt cx="606434" cy="656590"/>
          </a:xfrm>
        </p:grpSpPr>
        <p:sp>
          <p:nvSpPr>
            <p:cNvPr id="1154" name="Shape 1154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25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157" name="Shape 1157"/>
          <p:cNvSpPr/>
          <p:nvPr/>
        </p:nvSpPr>
        <p:spPr>
          <a:xfrm flipH="1">
            <a:off x="7330353" y="2374384"/>
            <a:ext cx="2655513" cy="399327"/>
          </a:xfrm>
          <a:prstGeom prst="line">
            <a:avLst/>
          </a:prstGeom>
          <a:ln w="50800">
            <a:solidFill>
              <a:srgbClr val="F79646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5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160" name="Group 1160"/>
          <p:cNvGrpSpPr/>
          <p:nvPr/>
        </p:nvGrpSpPr>
        <p:grpSpPr>
          <a:xfrm>
            <a:off x="664951" y="4701576"/>
            <a:ext cx="1468027" cy="656591"/>
            <a:chOff x="0" y="0"/>
            <a:chExt cx="1468026" cy="656590"/>
          </a:xfrm>
        </p:grpSpPr>
        <p:sp>
          <p:nvSpPr>
            <p:cNvPr id="1158" name="Shape 1158"/>
            <p:cNvSpPr/>
            <p:nvPr/>
          </p:nvSpPr>
          <p:spPr>
            <a:xfrm>
              <a:off x="0" y="0"/>
              <a:ext cx="1468027" cy="656591"/>
            </a:xfrm>
            <a:prstGeom prst="rect">
              <a:avLst/>
            </a:prstGeom>
            <a:blipFill rotWithShape="1">
              <a:blip r:embed="rId26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0" y="0"/>
              <a:ext cx="14680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63" name="Group 1163"/>
          <p:cNvGrpSpPr/>
          <p:nvPr/>
        </p:nvGrpSpPr>
        <p:grpSpPr>
          <a:xfrm>
            <a:off x="54270" y="6463460"/>
            <a:ext cx="5126418" cy="569047"/>
            <a:chOff x="0" y="0"/>
            <a:chExt cx="5126417" cy="569045"/>
          </a:xfrm>
        </p:grpSpPr>
        <p:sp>
          <p:nvSpPr>
            <p:cNvPr id="1161" name="Shape 1161"/>
            <p:cNvSpPr/>
            <p:nvPr/>
          </p:nvSpPr>
          <p:spPr>
            <a:xfrm>
              <a:off x="-1" y="-1"/>
              <a:ext cx="5126419" cy="569047"/>
            </a:xfrm>
            <a:prstGeom prst="rect">
              <a:avLst/>
            </a:prstGeom>
            <a:blipFill rotWithShape="1">
              <a:blip r:embed="rId27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-1" y="-1"/>
              <a:ext cx="512641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66" name="Group 1166"/>
          <p:cNvGrpSpPr/>
          <p:nvPr/>
        </p:nvGrpSpPr>
        <p:grpSpPr>
          <a:xfrm>
            <a:off x="357715" y="8104478"/>
            <a:ext cx="3067826" cy="1199005"/>
            <a:chOff x="0" y="0"/>
            <a:chExt cx="3067824" cy="1199004"/>
          </a:xfrm>
        </p:grpSpPr>
        <p:sp>
          <p:nvSpPr>
            <p:cNvPr id="1164" name="Shape 1164"/>
            <p:cNvSpPr/>
            <p:nvPr/>
          </p:nvSpPr>
          <p:spPr>
            <a:xfrm>
              <a:off x="-1" y="0"/>
              <a:ext cx="3067826" cy="1199005"/>
            </a:xfrm>
            <a:prstGeom prst="rect">
              <a:avLst/>
            </a:prstGeom>
            <a:blipFill rotWithShape="1">
              <a:blip r:embed="rId2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-1" y="0"/>
              <a:ext cx="306782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69" name="Group 1169"/>
          <p:cNvGrpSpPr/>
          <p:nvPr/>
        </p:nvGrpSpPr>
        <p:grpSpPr>
          <a:xfrm>
            <a:off x="54270" y="7646958"/>
            <a:ext cx="3674716" cy="610447"/>
            <a:chOff x="0" y="0"/>
            <a:chExt cx="3674715" cy="610446"/>
          </a:xfrm>
        </p:grpSpPr>
        <p:sp>
          <p:nvSpPr>
            <p:cNvPr id="1167" name="Shape 1167"/>
            <p:cNvSpPr/>
            <p:nvPr/>
          </p:nvSpPr>
          <p:spPr>
            <a:xfrm>
              <a:off x="0" y="-1"/>
              <a:ext cx="3674716" cy="610448"/>
            </a:xfrm>
            <a:prstGeom prst="rect">
              <a:avLst/>
            </a:prstGeom>
            <a:blipFill rotWithShape="1">
              <a:blip r:embed="rId29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0" y="-1"/>
              <a:ext cx="367471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170" name="Shape 1170"/>
          <p:cNvSpPr/>
          <p:nvPr/>
        </p:nvSpPr>
        <p:spPr>
          <a:xfrm>
            <a:off x="4097241" y="3514070"/>
            <a:ext cx="794480" cy="290190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anchor="ctr" bIns="50800" lIns="50800" rIns="50800" tIns="50800"/>
          <a:lstStyle/>
          <a:p>
            <a:pPr lvl="0">
              <a:defRPr sz="2400"/>
            </a:pPr>
          </a:p>
        </p:txBody>
      </p:sp>
      <p:sp>
        <p:nvSpPr>
          <p:cNvPr id="1171" name="Shape 1171"/>
          <p:cNvSpPr/>
          <p:nvPr/>
        </p:nvSpPr>
        <p:spPr>
          <a:xfrm flipH="1" rot="16200000">
            <a:off x="3394475" y="4908034"/>
            <a:ext cx="895566" cy="400549"/>
          </a:xfrm>
          <a:prstGeom prst="rightArrow">
            <a:avLst>
              <a:gd fmla="val 52365" name="adj1"/>
              <a:gd fmla="val 57932" name="adj2"/>
            </a:avLst>
          </a:prstGeom>
          <a:blipFill>
            <a:blip r:embed="rId30"/>
          </a:blipFill>
          <a:ln w="12700">
            <a:miter lim="400000"/>
          </a:ln>
          <a:effectLst>
            <a:outerShdw algn="b" blurRad="50800" dir="5400000" dist="12700" kx="0" ky="0" rotWithShape="0" sx="100000" sy="100000">
              <a:srgbClr val="000000">
                <a:alpha val="50000"/>
              </a:srgbClr>
            </a:outerShdw>
          </a:effectLst>
        </p:spPr>
        <p:txBody>
          <a:bodyPr anchor="ctr" bIns="0" lIns="0" rIns="0" tIns="0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2" name="Shape 1172"/>
          <p:cNvSpPr/>
          <p:nvPr/>
        </p:nvSpPr>
        <p:spPr>
          <a:xfrm>
            <a:off x="6068906" y="95032"/>
            <a:ext cx="6849843" cy="89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65023" lIns="65023" rIns="65023" tIns="65023">
            <a:normAutofit fontScale="100000" lnSpcReduction="0"/>
          </a:bodyPr>
          <a:lstStyle/>
          <a:p>
            <a:pPr defTabSz="731520" lvl="0">
              <a:defRPr sz="1800"/>
            </a:pPr>
            <a:r>
              <a:rPr sz="4960">
                <a:latin typeface="Calibri"/>
                <a:ea typeface="Calibri"/>
                <a:cs typeface="Calibri"/>
                <a:sym typeface="Calibri"/>
              </a:rPr>
              <a:t>(PV-DM)</a:t>
            </a:r>
            <a:r>
              <a:rPr sz="4960"/>
              <a:t>训练doc向量</a:t>
            </a:r>
            <a:r>
              <a:rPr sz="4960">
                <a:latin typeface="Calibri"/>
                <a:ea typeface="Calibri"/>
                <a:cs typeface="Calibri"/>
                <a:sym typeface="Calibri"/>
              </a:rPr>
              <a:t>(3)</a:t>
            </a:r>
          </a:p>
        </p:txBody>
      </p:sp>
      <p:sp>
        <p:nvSpPr>
          <p:cNvPr id="1173" name="Shape 1173"/>
          <p:cNvSpPr/>
          <p:nvPr/>
        </p:nvSpPr>
        <p:spPr>
          <a:xfrm>
            <a:off x="4722773" y="1302694"/>
            <a:ext cx="1887312" cy="4751122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176" name="Group 1176"/>
          <p:cNvGrpSpPr/>
          <p:nvPr/>
        </p:nvGrpSpPr>
        <p:grpSpPr>
          <a:xfrm>
            <a:off x="4201331" y="134747"/>
            <a:ext cx="606435" cy="656592"/>
            <a:chOff x="0" y="0"/>
            <a:chExt cx="606434" cy="656590"/>
          </a:xfrm>
        </p:grpSpPr>
        <p:sp>
          <p:nvSpPr>
            <p:cNvPr id="1174" name="Shape 1174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3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177" name="Shape 1177"/>
          <p:cNvSpPr/>
          <p:nvPr/>
        </p:nvSpPr>
        <p:spPr>
          <a:xfrm>
            <a:off x="4734618" y="1297509"/>
            <a:ext cx="1875470" cy="325134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8" name="Shape 1178"/>
          <p:cNvSpPr/>
          <p:nvPr/>
        </p:nvSpPr>
        <p:spPr>
          <a:xfrm>
            <a:off x="4715975" y="1302342"/>
            <a:ext cx="1894111" cy="6240195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181" name="Group 1181"/>
          <p:cNvGrpSpPr/>
          <p:nvPr/>
        </p:nvGrpSpPr>
        <p:grpSpPr>
          <a:xfrm>
            <a:off x="4154863" y="872560"/>
            <a:ext cx="656591" cy="656591"/>
            <a:chOff x="0" y="0"/>
            <a:chExt cx="656590" cy="656590"/>
          </a:xfrm>
        </p:grpSpPr>
        <p:sp>
          <p:nvSpPr>
            <p:cNvPr id="1179" name="Shape 1179"/>
            <p:cNvSpPr/>
            <p:nvPr/>
          </p:nvSpPr>
          <p:spPr>
            <a:xfrm>
              <a:off x="0" y="0"/>
              <a:ext cx="656591" cy="656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2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9500" y="99695"/>
              <a:ext cx="617590" cy="4572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square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300">
                  <a:solidFill>
                    <a:srgbClr val="FFFFFF"/>
                  </a:solidFill>
                </a:rPr>
                <a:t>doc</a:t>
              </a:r>
            </a:p>
          </p:txBody>
        </p:sp>
      </p:grpSp>
      <p:grpSp>
        <p:nvGrpSpPr>
          <p:cNvPr id="1184" name="Group 1184"/>
          <p:cNvGrpSpPr/>
          <p:nvPr/>
        </p:nvGrpSpPr>
        <p:grpSpPr>
          <a:xfrm>
            <a:off x="4073512" y="7300452"/>
            <a:ext cx="819293" cy="819292"/>
            <a:chOff x="0" y="0"/>
            <a:chExt cx="819291" cy="819291"/>
          </a:xfrm>
        </p:grpSpPr>
        <p:sp>
          <p:nvSpPr>
            <p:cNvPr id="1182" name="Shape 1182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name="文本框 1" id="1185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  <p:timing>
    <p:tnLst>
      <p:par>
        <p:cTn dur="indefinite" fill="hold" id="1" nodeType="tmRoot" restart="never">
          <p:childTnLst>
            <p:seq concurrent="1" nextAc="seek" prevAc="none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0" presetSubtype="0">
                                  <p:stCondLst>
                                    <p:cond delay="0"/>
                                  </p:stCondLst>
                                  <p:iterate backwards="0"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0" animBg="1" bldLvl="1" build="whole" grpId="1" rev="0" spid="1157"/>
    </p:bld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/>
          <p:nvPr>
            <p:ph idx="1" type="body"/>
          </p:nvPr>
        </p:nvSpPr>
        <p:spPr>
          <a:xfrm>
            <a:off x="147963" y="1906870"/>
            <a:ext cx="11704322" cy="6436926"/>
          </a:xfrm>
          <a:prstGeom prst="rect">
            <a:avLst/>
          </a:prstGeom>
        </p:spPr>
        <p:txBody>
          <a:bodyPr/>
          <a:lstStyle/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当前输入</a:t>
            </a:r>
            <a:endParaRPr sz="2800"/>
          </a:p>
          <a:p>
            <a:pPr indent="-224517" lvl="1" marL="681717">
              <a:spcBef>
                <a:spcPts val="300"/>
              </a:spcBef>
              <a:defRPr sz="1800"/>
            </a:pPr>
            <a:r>
              <a:rPr sz="2200"/>
              <a:t>doc w2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当前输出</a:t>
            </a:r>
            <a:endParaRPr sz="2800"/>
          </a:p>
          <a:p>
            <a:pPr indent="-224517" lvl="1" marL="681717">
              <a:spcBef>
                <a:spcPts val="300"/>
              </a:spcBef>
              <a:buClr>
                <a:srgbClr val="FF0000"/>
              </a:buClr>
              <a:defRPr sz="1800"/>
            </a:pPr>
            <a:r>
              <a:rPr sz="2200">
                <a:solidFill>
                  <a:srgbClr val="FF0000"/>
                </a:solidFill>
              </a:rPr>
              <a:t>p2</a:t>
            </a:r>
            <a:r>
              <a:rPr sz="2200"/>
              <a:t> w3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后向传播</a:t>
            </a:r>
          </a:p>
        </p:txBody>
      </p:sp>
      <p:grpSp>
        <p:nvGrpSpPr>
          <p:cNvPr id="1189" name="Group 1189"/>
          <p:cNvGrpSpPr/>
          <p:nvPr/>
        </p:nvGrpSpPr>
        <p:grpSpPr>
          <a:xfrm>
            <a:off x="5307726" y="3677318"/>
            <a:ext cx="1323121" cy="557009"/>
            <a:chOff x="0" y="0"/>
            <a:chExt cx="1323120" cy="557007"/>
          </a:xfrm>
        </p:grpSpPr>
        <p:sp>
          <p:nvSpPr>
            <p:cNvPr id="1187" name="Shape 1187"/>
            <p:cNvSpPr/>
            <p:nvPr/>
          </p:nvSpPr>
          <p:spPr>
            <a:xfrm>
              <a:off x="0" y="-1"/>
              <a:ext cx="1323121" cy="557009"/>
            </a:xfrm>
            <a:prstGeom prst="rect">
              <a:avLst/>
            </a:prstGeom>
            <a:blipFill rotWithShape="1">
              <a:blip r:embed="rId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0" y="-1"/>
              <a:ext cx="1323121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92" name="Group 1192"/>
          <p:cNvGrpSpPr/>
          <p:nvPr/>
        </p:nvGrpSpPr>
        <p:grpSpPr>
          <a:xfrm>
            <a:off x="7753393" y="3649071"/>
            <a:ext cx="1383492" cy="557008"/>
            <a:chOff x="0" y="0"/>
            <a:chExt cx="1383490" cy="557007"/>
          </a:xfrm>
        </p:grpSpPr>
        <p:sp>
          <p:nvSpPr>
            <p:cNvPr id="1190" name="Shape 1190"/>
            <p:cNvSpPr/>
            <p:nvPr/>
          </p:nvSpPr>
          <p:spPr>
            <a:xfrm>
              <a:off x="0" y="-1"/>
              <a:ext cx="1383491" cy="557009"/>
            </a:xfrm>
            <a:prstGeom prst="rect">
              <a:avLst/>
            </a:prstGeom>
            <a:blipFill rotWithShape="1">
              <a:blip r:embed="rId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0" y="-1"/>
              <a:ext cx="1383491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195" name="Group 1195"/>
          <p:cNvGrpSpPr/>
          <p:nvPr/>
        </p:nvGrpSpPr>
        <p:grpSpPr>
          <a:xfrm>
            <a:off x="4073512" y="5627284"/>
            <a:ext cx="819293" cy="819292"/>
            <a:chOff x="0" y="0"/>
            <a:chExt cx="819291" cy="819291"/>
          </a:xfrm>
        </p:grpSpPr>
        <p:sp>
          <p:nvSpPr>
            <p:cNvPr id="1193" name="Shape 1193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11" name="Group 1211"/>
          <p:cNvGrpSpPr/>
          <p:nvPr/>
        </p:nvGrpSpPr>
        <p:grpSpPr>
          <a:xfrm>
            <a:off x="6610084" y="4139210"/>
            <a:ext cx="819295" cy="3812971"/>
            <a:chOff x="0" y="0"/>
            <a:chExt cx="819293" cy="3812970"/>
          </a:xfrm>
        </p:grpSpPr>
        <p:grpSp>
          <p:nvGrpSpPr>
            <p:cNvPr id="1198" name="Group 1198"/>
            <p:cNvGrpSpPr/>
            <p:nvPr/>
          </p:nvGrpSpPr>
          <p:grpSpPr>
            <a:xfrm>
              <a:off x="2" y="-1"/>
              <a:ext cx="819292" cy="819293"/>
              <a:chOff x="0" y="0"/>
              <a:chExt cx="819291" cy="819291"/>
            </a:xfrm>
          </p:grpSpPr>
          <p:sp>
            <p:nvSpPr>
              <p:cNvPr id="1196" name="Shape 1196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7" name="Shape 1197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201" name="Group 1201"/>
            <p:cNvGrpSpPr/>
            <p:nvPr/>
          </p:nvGrpSpPr>
          <p:grpSpPr>
            <a:xfrm>
              <a:off x="-1" y="1504960"/>
              <a:ext cx="819293" cy="819292"/>
              <a:chOff x="0" y="0"/>
              <a:chExt cx="819291" cy="819291"/>
            </a:xfrm>
          </p:grpSpPr>
          <p:sp>
            <p:nvSpPr>
              <p:cNvPr id="1199" name="Shape 1199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0" name="Shape 1200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204" name="Group 1204"/>
            <p:cNvGrpSpPr/>
            <p:nvPr/>
          </p:nvGrpSpPr>
          <p:grpSpPr>
            <a:xfrm>
              <a:off x="117602" y="2307364"/>
              <a:ext cx="584090" cy="525274"/>
              <a:chOff x="0" y="0"/>
              <a:chExt cx="584089" cy="525272"/>
            </a:xfrm>
          </p:grpSpPr>
          <p:sp>
            <p:nvSpPr>
              <p:cNvPr id="1202" name="Shape 1202"/>
              <p:cNvSpPr/>
              <p:nvPr/>
            </p:nvSpPr>
            <p:spPr>
              <a:xfrm>
                <a:off x="-1" y="-1"/>
                <a:ext cx="584091" cy="525274"/>
              </a:xfrm>
              <a:prstGeom prst="rect">
                <a:avLst/>
              </a:prstGeom>
              <a:blipFill rotWithShape="1">
                <a:blip r:embed="rId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3" name="Shape 1203"/>
              <p:cNvSpPr/>
              <p:nvPr/>
            </p:nvSpPr>
            <p:spPr>
              <a:xfrm>
                <a:off x="-1" y="-1"/>
                <a:ext cx="5840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207" name="Group 1207"/>
            <p:cNvGrpSpPr/>
            <p:nvPr/>
          </p:nvGrpSpPr>
          <p:grpSpPr>
            <a:xfrm>
              <a:off x="1" y="2993679"/>
              <a:ext cx="819292" cy="819292"/>
              <a:chOff x="0" y="0"/>
              <a:chExt cx="819291" cy="819291"/>
            </a:xfrm>
          </p:grpSpPr>
          <p:sp>
            <p:nvSpPr>
              <p:cNvPr id="1205" name="Shape 1205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8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6" name="Shape 1206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210" name="Group 1210"/>
            <p:cNvGrpSpPr/>
            <p:nvPr/>
          </p:nvGrpSpPr>
          <p:grpSpPr>
            <a:xfrm>
              <a:off x="117602" y="819291"/>
              <a:ext cx="584090" cy="525273"/>
              <a:chOff x="0" y="0"/>
              <a:chExt cx="584089" cy="525272"/>
            </a:xfrm>
          </p:grpSpPr>
          <p:sp>
            <p:nvSpPr>
              <p:cNvPr id="1208" name="Shape 1208"/>
              <p:cNvSpPr/>
              <p:nvPr/>
            </p:nvSpPr>
            <p:spPr>
              <a:xfrm>
                <a:off x="-1" y="-1"/>
                <a:ext cx="584091" cy="525274"/>
              </a:xfrm>
              <a:prstGeom prst="rect">
                <a:avLst/>
              </a:prstGeom>
              <a:blipFill rotWithShape="1">
                <a:blip r:embed="rId9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9" name="Shape 1209"/>
              <p:cNvSpPr/>
              <p:nvPr/>
            </p:nvSpPr>
            <p:spPr>
              <a:xfrm>
                <a:off x="-1" y="-1"/>
                <a:ext cx="5840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</p:grpSp>
      <p:sp>
        <p:nvSpPr>
          <p:cNvPr id="1212" name="Shape 1212"/>
          <p:cNvSpPr/>
          <p:nvPr/>
        </p:nvSpPr>
        <p:spPr>
          <a:xfrm>
            <a:off x="4710550" y="1496707"/>
            <a:ext cx="1899538" cy="3052149"/>
          </a:xfrm>
          <a:prstGeom prst="line">
            <a:avLst/>
          </a:prstGeom>
          <a:ln w="25400">
            <a:solidFill>
              <a:srgbClr val="C0504D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8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3" name="Shape 1213"/>
          <p:cNvSpPr/>
          <p:nvPr/>
        </p:nvSpPr>
        <p:spPr>
          <a:xfrm>
            <a:off x="4711498" y="1494868"/>
            <a:ext cx="1898588" cy="4558948"/>
          </a:xfrm>
          <a:prstGeom prst="line">
            <a:avLst/>
          </a:prstGeom>
          <a:ln w="25400">
            <a:solidFill>
              <a:srgbClr val="C0504D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8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4" name="Shape 1214"/>
          <p:cNvSpPr/>
          <p:nvPr/>
        </p:nvSpPr>
        <p:spPr>
          <a:xfrm>
            <a:off x="4699679" y="1493756"/>
            <a:ext cx="1910408" cy="6048780"/>
          </a:xfrm>
          <a:prstGeom prst="line">
            <a:avLst/>
          </a:prstGeom>
          <a:ln w="25400">
            <a:solidFill>
              <a:srgbClr val="C0504D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8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17" name="Group 1217"/>
          <p:cNvGrpSpPr/>
          <p:nvPr/>
        </p:nvGrpSpPr>
        <p:grpSpPr>
          <a:xfrm>
            <a:off x="6630846" y="2593275"/>
            <a:ext cx="606435" cy="656591"/>
            <a:chOff x="0" y="0"/>
            <a:chExt cx="606434" cy="656590"/>
          </a:xfrm>
        </p:grpSpPr>
        <p:sp>
          <p:nvSpPr>
            <p:cNvPr id="1215" name="Shape 1215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10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218" name="Shape 1218"/>
          <p:cNvSpPr/>
          <p:nvPr/>
        </p:nvSpPr>
        <p:spPr>
          <a:xfrm flipV="1">
            <a:off x="7429378" y="3810619"/>
            <a:ext cx="2855058" cy="73823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9" name="Shape 1219"/>
          <p:cNvSpPr/>
          <p:nvPr/>
        </p:nvSpPr>
        <p:spPr>
          <a:xfrm flipV="1">
            <a:off x="7429376" y="3810619"/>
            <a:ext cx="2855060" cy="373191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0" name="Shape 1220"/>
          <p:cNvSpPr/>
          <p:nvPr/>
        </p:nvSpPr>
        <p:spPr>
          <a:xfrm flipV="1">
            <a:off x="7429375" y="3810619"/>
            <a:ext cx="2855061" cy="224319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23" name="Group 1223"/>
          <p:cNvGrpSpPr/>
          <p:nvPr/>
        </p:nvGrpSpPr>
        <p:grpSpPr>
          <a:xfrm>
            <a:off x="4073512" y="2102279"/>
            <a:ext cx="819293" cy="819292"/>
            <a:chOff x="0" y="0"/>
            <a:chExt cx="819291" cy="819291"/>
          </a:xfrm>
        </p:grpSpPr>
        <p:sp>
          <p:nvSpPr>
            <p:cNvPr id="1221" name="Shape 1221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26" name="Group 1226"/>
          <p:cNvGrpSpPr/>
          <p:nvPr/>
        </p:nvGrpSpPr>
        <p:grpSpPr>
          <a:xfrm>
            <a:off x="4073512" y="8852954"/>
            <a:ext cx="819293" cy="819293"/>
            <a:chOff x="0" y="0"/>
            <a:chExt cx="819291" cy="819291"/>
          </a:xfrm>
        </p:grpSpPr>
        <p:sp>
          <p:nvSpPr>
            <p:cNvPr id="1224" name="Shape 1224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227" name="Shape 1227"/>
          <p:cNvSpPr/>
          <p:nvPr/>
        </p:nvSpPr>
        <p:spPr>
          <a:xfrm>
            <a:off x="7429378" y="4548855"/>
            <a:ext cx="3670621" cy="108693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8" name="Shape 1228"/>
          <p:cNvSpPr/>
          <p:nvPr/>
        </p:nvSpPr>
        <p:spPr>
          <a:xfrm flipV="1">
            <a:off x="7429375" y="5635787"/>
            <a:ext cx="3670625" cy="418029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9" name="Shape 1229"/>
          <p:cNvSpPr/>
          <p:nvPr/>
        </p:nvSpPr>
        <p:spPr>
          <a:xfrm flipV="1">
            <a:off x="7429376" y="5635787"/>
            <a:ext cx="3670624" cy="1906749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32" name="Group 1232"/>
          <p:cNvGrpSpPr/>
          <p:nvPr/>
        </p:nvGrpSpPr>
        <p:grpSpPr>
          <a:xfrm>
            <a:off x="11218600" y="8768432"/>
            <a:ext cx="819292" cy="819292"/>
            <a:chOff x="0" y="0"/>
            <a:chExt cx="819291" cy="819291"/>
          </a:xfrm>
        </p:grpSpPr>
        <p:sp>
          <p:nvSpPr>
            <p:cNvPr id="1230" name="Shape 1230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35" name="Group 1235"/>
          <p:cNvGrpSpPr/>
          <p:nvPr/>
        </p:nvGrpSpPr>
        <p:grpSpPr>
          <a:xfrm>
            <a:off x="10284435" y="3400974"/>
            <a:ext cx="819292" cy="819292"/>
            <a:chOff x="0" y="0"/>
            <a:chExt cx="819291" cy="819291"/>
          </a:xfrm>
        </p:grpSpPr>
        <p:sp>
          <p:nvSpPr>
            <p:cNvPr id="1233" name="Shape 1233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38" name="Group 1238"/>
          <p:cNvGrpSpPr/>
          <p:nvPr/>
        </p:nvGrpSpPr>
        <p:grpSpPr>
          <a:xfrm>
            <a:off x="9114749" y="7073258"/>
            <a:ext cx="819292" cy="819293"/>
            <a:chOff x="0" y="0"/>
            <a:chExt cx="819291" cy="819291"/>
          </a:xfrm>
        </p:grpSpPr>
        <p:sp>
          <p:nvSpPr>
            <p:cNvPr id="1236" name="Shape 1236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5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41" name="Group 1241"/>
          <p:cNvGrpSpPr/>
          <p:nvPr/>
        </p:nvGrpSpPr>
        <p:grpSpPr>
          <a:xfrm>
            <a:off x="11099999" y="5226141"/>
            <a:ext cx="819293" cy="819292"/>
            <a:chOff x="0" y="0"/>
            <a:chExt cx="819291" cy="819291"/>
          </a:xfrm>
        </p:grpSpPr>
        <p:sp>
          <p:nvSpPr>
            <p:cNvPr id="1239" name="Shape 1239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6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44" name="Group 1244"/>
          <p:cNvGrpSpPr/>
          <p:nvPr/>
        </p:nvGrpSpPr>
        <p:grpSpPr>
          <a:xfrm>
            <a:off x="11966320" y="3451060"/>
            <a:ext cx="819292" cy="819292"/>
            <a:chOff x="0" y="0"/>
            <a:chExt cx="819291" cy="819291"/>
          </a:xfrm>
        </p:grpSpPr>
        <p:sp>
          <p:nvSpPr>
            <p:cNvPr id="1242" name="Shape 1242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7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47" name="Group 1247"/>
          <p:cNvGrpSpPr/>
          <p:nvPr/>
        </p:nvGrpSpPr>
        <p:grpSpPr>
          <a:xfrm>
            <a:off x="11116188" y="1906869"/>
            <a:ext cx="819292" cy="819292"/>
            <a:chOff x="0" y="0"/>
            <a:chExt cx="819291" cy="819291"/>
          </a:xfrm>
        </p:grpSpPr>
        <p:sp>
          <p:nvSpPr>
            <p:cNvPr id="1245" name="Shape 1245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50" name="Group 1250"/>
          <p:cNvGrpSpPr/>
          <p:nvPr/>
        </p:nvGrpSpPr>
        <p:grpSpPr>
          <a:xfrm>
            <a:off x="9631810" y="5226141"/>
            <a:ext cx="819292" cy="819292"/>
            <a:chOff x="0" y="0"/>
            <a:chExt cx="819291" cy="819291"/>
          </a:xfrm>
        </p:grpSpPr>
        <p:sp>
          <p:nvSpPr>
            <p:cNvPr id="1248" name="Shape 1248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9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251" name="Shape 1251"/>
          <p:cNvSpPr/>
          <p:nvPr/>
        </p:nvSpPr>
        <p:spPr>
          <a:xfrm flipH="1">
            <a:off x="10694081" y="2726161"/>
            <a:ext cx="831754" cy="674814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54" name="Group 1254"/>
          <p:cNvGrpSpPr/>
          <p:nvPr/>
        </p:nvGrpSpPr>
        <p:grpSpPr>
          <a:xfrm>
            <a:off x="10008069" y="8768432"/>
            <a:ext cx="819292" cy="819292"/>
            <a:chOff x="0" y="0"/>
            <a:chExt cx="819291" cy="819291"/>
          </a:xfrm>
        </p:grpSpPr>
        <p:sp>
          <p:nvSpPr>
            <p:cNvPr id="1252" name="Shape 1252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0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57" name="Group 1257"/>
          <p:cNvGrpSpPr/>
          <p:nvPr/>
        </p:nvGrpSpPr>
        <p:grpSpPr>
          <a:xfrm>
            <a:off x="10501720" y="7073258"/>
            <a:ext cx="819292" cy="819293"/>
            <a:chOff x="0" y="0"/>
            <a:chExt cx="819291" cy="819291"/>
          </a:xfrm>
        </p:grpSpPr>
        <p:sp>
          <p:nvSpPr>
            <p:cNvPr id="1255" name="Shape 1255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258" name="Shape 1258"/>
          <p:cNvSpPr/>
          <p:nvPr/>
        </p:nvSpPr>
        <p:spPr>
          <a:xfrm>
            <a:off x="11525833" y="2726160"/>
            <a:ext cx="850133" cy="72490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9" name="Shape 1259"/>
          <p:cNvSpPr/>
          <p:nvPr/>
        </p:nvSpPr>
        <p:spPr>
          <a:xfrm flipH="1">
            <a:off x="10041456" y="4220265"/>
            <a:ext cx="652626" cy="100587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0" name="Shape 1260"/>
          <p:cNvSpPr/>
          <p:nvPr/>
        </p:nvSpPr>
        <p:spPr>
          <a:xfrm>
            <a:off x="10694081" y="4220265"/>
            <a:ext cx="815564" cy="100587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1" name="Shape 1261"/>
          <p:cNvSpPr/>
          <p:nvPr/>
        </p:nvSpPr>
        <p:spPr>
          <a:xfrm flipH="1">
            <a:off x="9524394" y="6045433"/>
            <a:ext cx="517063" cy="102782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2" name="Shape 1262"/>
          <p:cNvSpPr/>
          <p:nvPr/>
        </p:nvSpPr>
        <p:spPr>
          <a:xfrm>
            <a:off x="10041456" y="6045433"/>
            <a:ext cx="869910" cy="1027827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3" name="Shape 1263"/>
          <p:cNvSpPr/>
          <p:nvPr/>
        </p:nvSpPr>
        <p:spPr>
          <a:xfrm flipH="1">
            <a:off x="10417715" y="7892550"/>
            <a:ext cx="493651" cy="87588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4" name="Shape 1264"/>
          <p:cNvSpPr/>
          <p:nvPr/>
        </p:nvSpPr>
        <p:spPr>
          <a:xfrm>
            <a:off x="10911365" y="7892550"/>
            <a:ext cx="716881" cy="875883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67" name="Group 1267"/>
          <p:cNvGrpSpPr/>
          <p:nvPr/>
        </p:nvGrpSpPr>
        <p:grpSpPr>
          <a:xfrm>
            <a:off x="10911364" y="2930983"/>
            <a:ext cx="1023535" cy="492287"/>
            <a:chOff x="0" y="0"/>
            <a:chExt cx="1023533" cy="492285"/>
          </a:xfrm>
        </p:grpSpPr>
        <p:sp>
          <p:nvSpPr>
            <p:cNvPr id="1265" name="Shape 1265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270" name="Group 1270"/>
          <p:cNvGrpSpPr/>
          <p:nvPr/>
        </p:nvGrpSpPr>
        <p:grpSpPr>
          <a:xfrm>
            <a:off x="9626840" y="6556657"/>
            <a:ext cx="1023535" cy="492287"/>
            <a:chOff x="0" y="0"/>
            <a:chExt cx="1023533" cy="492285"/>
          </a:xfrm>
        </p:grpSpPr>
        <p:sp>
          <p:nvSpPr>
            <p:cNvPr id="1268" name="Shape 1268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273" name="Group 1273"/>
          <p:cNvGrpSpPr/>
          <p:nvPr/>
        </p:nvGrpSpPr>
        <p:grpSpPr>
          <a:xfrm>
            <a:off x="10399308" y="8441346"/>
            <a:ext cx="1023535" cy="492286"/>
            <a:chOff x="0" y="0"/>
            <a:chExt cx="1023533" cy="492285"/>
          </a:xfrm>
        </p:grpSpPr>
        <p:sp>
          <p:nvSpPr>
            <p:cNvPr id="1271" name="Shape 1271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276" name="Group 1276"/>
          <p:cNvGrpSpPr/>
          <p:nvPr/>
        </p:nvGrpSpPr>
        <p:grpSpPr>
          <a:xfrm>
            <a:off x="10171002" y="4654901"/>
            <a:ext cx="1023535" cy="492287"/>
            <a:chOff x="0" y="0"/>
            <a:chExt cx="1023533" cy="492285"/>
          </a:xfrm>
        </p:grpSpPr>
        <p:sp>
          <p:nvSpPr>
            <p:cNvPr id="1274" name="Shape 1274"/>
            <p:cNvSpPr/>
            <p:nvPr/>
          </p:nvSpPr>
          <p:spPr>
            <a:xfrm>
              <a:off x="0" y="6637"/>
              <a:ext cx="302590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0</a:t>
              </a: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720944" y="0"/>
              <a:ext cx="302590" cy="4856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1</a:t>
              </a:r>
            </a:p>
          </p:txBody>
        </p:sp>
      </p:grpSp>
      <p:grpSp>
        <p:nvGrpSpPr>
          <p:cNvPr id="1279" name="Group 1279"/>
          <p:cNvGrpSpPr/>
          <p:nvPr/>
        </p:nvGrpSpPr>
        <p:grpSpPr>
          <a:xfrm>
            <a:off x="6588493" y="3592457"/>
            <a:ext cx="1164900" cy="557009"/>
            <a:chOff x="0" y="0"/>
            <a:chExt cx="1164898" cy="557007"/>
          </a:xfrm>
        </p:grpSpPr>
        <p:sp>
          <p:nvSpPr>
            <p:cNvPr id="1277" name="Shape 1277"/>
            <p:cNvSpPr/>
            <p:nvPr/>
          </p:nvSpPr>
          <p:spPr>
            <a:xfrm>
              <a:off x="0" y="-1"/>
              <a:ext cx="1164899" cy="557009"/>
            </a:xfrm>
            <a:prstGeom prst="rect">
              <a:avLst/>
            </a:prstGeom>
            <a:blipFill rotWithShape="1">
              <a:blip r:embed="rId22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0" y="-1"/>
              <a:ext cx="116489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82" name="Group 1282"/>
          <p:cNvGrpSpPr/>
          <p:nvPr/>
        </p:nvGrpSpPr>
        <p:grpSpPr>
          <a:xfrm>
            <a:off x="6575719" y="8049159"/>
            <a:ext cx="1425258" cy="562662"/>
            <a:chOff x="0" y="0"/>
            <a:chExt cx="1425257" cy="562661"/>
          </a:xfrm>
        </p:grpSpPr>
        <p:sp>
          <p:nvSpPr>
            <p:cNvPr id="1280" name="Shape 1280"/>
            <p:cNvSpPr/>
            <p:nvPr/>
          </p:nvSpPr>
          <p:spPr>
            <a:xfrm>
              <a:off x="0" y="-1"/>
              <a:ext cx="1425258" cy="562662"/>
            </a:xfrm>
            <a:prstGeom prst="rect">
              <a:avLst/>
            </a:prstGeom>
            <a:blipFill rotWithShape="1">
              <a:blip r:embed="rId23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0" y="-1"/>
              <a:ext cx="1425258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85" name="Group 1285"/>
          <p:cNvGrpSpPr/>
          <p:nvPr/>
        </p:nvGrpSpPr>
        <p:grpSpPr>
          <a:xfrm>
            <a:off x="10064549" y="2069570"/>
            <a:ext cx="606436" cy="656591"/>
            <a:chOff x="0" y="0"/>
            <a:chExt cx="606434" cy="656590"/>
          </a:xfrm>
        </p:grpSpPr>
        <p:sp>
          <p:nvSpPr>
            <p:cNvPr id="1283" name="Shape 1283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24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286" name="Shape 1286"/>
          <p:cNvSpPr/>
          <p:nvPr/>
        </p:nvSpPr>
        <p:spPr>
          <a:xfrm flipH="1" flipV="1">
            <a:off x="5065117" y="1030856"/>
            <a:ext cx="1559663" cy="1559663"/>
          </a:xfrm>
          <a:prstGeom prst="line">
            <a:avLst/>
          </a:prstGeom>
          <a:ln w="50800">
            <a:solidFill>
              <a:srgbClr val="F79646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5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89" name="Group 1289"/>
          <p:cNvGrpSpPr/>
          <p:nvPr/>
        </p:nvGrpSpPr>
        <p:grpSpPr>
          <a:xfrm>
            <a:off x="694041" y="4425174"/>
            <a:ext cx="1468027" cy="656592"/>
            <a:chOff x="0" y="0"/>
            <a:chExt cx="1468026" cy="656590"/>
          </a:xfrm>
        </p:grpSpPr>
        <p:sp>
          <p:nvSpPr>
            <p:cNvPr id="1287" name="Shape 1287"/>
            <p:cNvSpPr/>
            <p:nvPr/>
          </p:nvSpPr>
          <p:spPr>
            <a:xfrm>
              <a:off x="0" y="0"/>
              <a:ext cx="1468027" cy="656591"/>
            </a:xfrm>
            <a:prstGeom prst="rect">
              <a:avLst/>
            </a:prstGeom>
            <a:blipFill rotWithShape="1">
              <a:blip r:embed="rId25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0" y="0"/>
              <a:ext cx="14680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92" name="Group 1292"/>
          <p:cNvGrpSpPr/>
          <p:nvPr/>
        </p:nvGrpSpPr>
        <p:grpSpPr>
          <a:xfrm>
            <a:off x="-1" y="5007645"/>
            <a:ext cx="5126419" cy="569047"/>
            <a:chOff x="0" y="0"/>
            <a:chExt cx="5126417" cy="569045"/>
          </a:xfrm>
        </p:grpSpPr>
        <p:sp>
          <p:nvSpPr>
            <p:cNvPr id="1290" name="Shape 1290"/>
            <p:cNvSpPr/>
            <p:nvPr/>
          </p:nvSpPr>
          <p:spPr>
            <a:xfrm>
              <a:off x="-1" y="-1"/>
              <a:ext cx="5126419" cy="569047"/>
            </a:xfrm>
            <a:prstGeom prst="rect">
              <a:avLst/>
            </a:prstGeom>
            <a:blipFill rotWithShape="1">
              <a:blip r:embed="rId26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-1" y="-1"/>
              <a:ext cx="512641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295" name="Group 1295"/>
          <p:cNvGrpSpPr/>
          <p:nvPr/>
        </p:nvGrpSpPr>
        <p:grpSpPr>
          <a:xfrm>
            <a:off x="607129" y="5847071"/>
            <a:ext cx="3067825" cy="1199005"/>
            <a:chOff x="0" y="0"/>
            <a:chExt cx="3067824" cy="1199004"/>
          </a:xfrm>
        </p:grpSpPr>
        <p:sp>
          <p:nvSpPr>
            <p:cNvPr id="1293" name="Shape 1293"/>
            <p:cNvSpPr/>
            <p:nvPr/>
          </p:nvSpPr>
          <p:spPr>
            <a:xfrm>
              <a:off x="-1" y="0"/>
              <a:ext cx="3067826" cy="1199005"/>
            </a:xfrm>
            <a:prstGeom prst="rect">
              <a:avLst/>
            </a:prstGeom>
            <a:blipFill rotWithShape="1">
              <a:blip r:embed="rId27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-1" y="0"/>
              <a:ext cx="306782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296" name="Shape 1296"/>
          <p:cNvSpPr/>
          <p:nvPr/>
        </p:nvSpPr>
        <p:spPr>
          <a:xfrm>
            <a:off x="6068906" y="95032"/>
            <a:ext cx="6849843" cy="89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65023" lIns="65023" rIns="65023" tIns="65023">
            <a:normAutofit fontScale="100000" lnSpcReduction="0"/>
          </a:bodyPr>
          <a:lstStyle/>
          <a:p>
            <a:pPr defTabSz="731520" lvl="0">
              <a:defRPr sz="1800"/>
            </a:pPr>
            <a:r>
              <a:rPr sz="4960">
                <a:latin typeface="Calibri"/>
                <a:ea typeface="Calibri"/>
                <a:cs typeface="Calibri"/>
                <a:sym typeface="Calibri"/>
              </a:rPr>
              <a:t>(PV-DM)</a:t>
            </a:r>
            <a:r>
              <a:rPr sz="4960"/>
              <a:t>训练doc向量</a:t>
            </a:r>
            <a:r>
              <a:rPr sz="4960">
                <a:latin typeface="Calibri"/>
                <a:ea typeface="Calibri"/>
                <a:cs typeface="Calibri"/>
                <a:sym typeface="Calibri"/>
              </a:rPr>
              <a:t>(4)</a:t>
            </a:r>
          </a:p>
        </p:txBody>
      </p:sp>
      <p:grpSp>
        <p:nvGrpSpPr>
          <p:cNvPr id="1299" name="Group 1299"/>
          <p:cNvGrpSpPr/>
          <p:nvPr/>
        </p:nvGrpSpPr>
        <p:grpSpPr>
          <a:xfrm>
            <a:off x="4201331" y="134747"/>
            <a:ext cx="606435" cy="656592"/>
            <a:chOff x="0" y="0"/>
            <a:chExt cx="606434" cy="656590"/>
          </a:xfrm>
        </p:grpSpPr>
        <p:sp>
          <p:nvSpPr>
            <p:cNvPr id="1297" name="Shape 1297"/>
            <p:cNvSpPr/>
            <p:nvPr/>
          </p:nvSpPr>
          <p:spPr>
            <a:xfrm>
              <a:off x="-1" y="0"/>
              <a:ext cx="606436" cy="656591"/>
            </a:xfrm>
            <a:prstGeom prst="rect">
              <a:avLst/>
            </a:prstGeom>
            <a:blipFill rotWithShape="1">
              <a:blip r:embed="rId2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-1" y="0"/>
              <a:ext cx="606436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300" name="Shape 1300"/>
          <p:cNvSpPr/>
          <p:nvPr/>
        </p:nvSpPr>
        <p:spPr>
          <a:xfrm>
            <a:off x="4154863" y="872560"/>
            <a:ext cx="656591" cy="656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b="b" l="0" r="r" t="0"/>
            <a:pathLst>
              <a:path extrusionOk="0" fill="norm" h="19679" stroke="1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9"/>
          </a:blipFill>
          <a:ln w="12700">
            <a:miter lim="400000"/>
          </a:ln>
          <a:effectLst>
            <a:outerShdw algn="b" blurRad="25400" dir="2388334" dist="25400" kx="0" ky="0" rotWithShape="0" sx="100000" sy="100000">
              <a:srgbClr val="000000">
                <a:alpha val="79310"/>
              </a:srgbClr>
            </a:outerShdw>
          </a:effectLst>
        </p:spPr>
        <p:txBody>
          <a:bodyPr anchor="ctr" bIns="50800" lIns="50800" rIns="50800" tIns="50800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1" name="Shape 1301"/>
          <p:cNvSpPr/>
          <p:nvPr/>
        </p:nvSpPr>
        <p:spPr>
          <a:xfrm>
            <a:off x="4174364" y="972255"/>
            <a:ext cx="6175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/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FFFFFF"/>
                </a:solidFill>
              </a:rPr>
              <a:t>doc</a:t>
            </a:r>
          </a:p>
        </p:txBody>
      </p:sp>
      <p:sp>
        <p:nvSpPr>
          <p:cNvPr id="1302" name="Shape 1302"/>
          <p:cNvSpPr/>
          <p:nvPr/>
        </p:nvSpPr>
        <p:spPr>
          <a:xfrm>
            <a:off x="4097241" y="3514070"/>
            <a:ext cx="794480" cy="290190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anchor="ctr" bIns="50800" lIns="50800" rIns="50800" tIns="50800"/>
          <a:lstStyle/>
          <a:p>
            <a:pPr lvl="0">
              <a:defRPr sz="2400"/>
            </a:pPr>
          </a:p>
        </p:txBody>
      </p:sp>
      <p:sp>
        <p:nvSpPr>
          <p:cNvPr id="1303" name="Shape 1303"/>
          <p:cNvSpPr/>
          <p:nvPr/>
        </p:nvSpPr>
        <p:spPr>
          <a:xfrm flipH="1" rot="16200000">
            <a:off x="3354797" y="4308996"/>
            <a:ext cx="895566" cy="400549"/>
          </a:xfrm>
          <a:prstGeom prst="rightArrow">
            <a:avLst>
              <a:gd fmla="val 52365" name="adj1"/>
              <a:gd fmla="val 57932" name="adj2"/>
            </a:avLst>
          </a:prstGeom>
          <a:blipFill>
            <a:blip r:embed="rId30"/>
          </a:blipFill>
          <a:ln w="12700">
            <a:miter lim="400000"/>
          </a:ln>
          <a:effectLst>
            <a:outerShdw algn="b" blurRad="50800" dir="5400000" dist="12700" kx="0" ky="0" rotWithShape="0" sx="100000" sy="100000">
              <a:srgbClr val="000000">
                <a:alpha val="50000"/>
              </a:srgbClr>
            </a:outerShdw>
          </a:effectLst>
        </p:spPr>
        <p:txBody>
          <a:bodyPr anchor="ctr" bIns="0" lIns="0" rIns="0" tIns="0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06" name="Group 1306"/>
          <p:cNvGrpSpPr/>
          <p:nvPr/>
        </p:nvGrpSpPr>
        <p:grpSpPr>
          <a:xfrm>
            <a:off x="4073512" y="7300452"/>
            <a:ext cx="819293" cy="819292"/>
            <a:chOff x="0" y="0"/>
            <a:chExt cx="819291" cy="819291"/>
          </a:xfrm>
        </p:grpSpPr>
        <p:sp>
          <p:nvSpPr>
            <p:cNvPr id="1304" name="Shape 1304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17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1307" name="Shape 1307"/>
          <p:cNvSpPr/>
          <p:nvPr/>
        </p:nvSpPr>
        <p:spPr>
          <a:xfrm>
            <a:off x="4921628" y="4149465"/>
            <a:ext cx="1688460" cy="39939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8" name="Shape 1308"/>
          <p:cNvSpPr/>
          <p:nvPr/>
        </p:nvSpPr>
        <p:spPr>
          <a:xfrm>
            <a:off x="4921627" y="4149466"/>
            <a:ext cx="1688458" cy="1904350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9" name="Shape 1309"/>
          <p:cNvSpPr/>
          <p:nvPr/>
        </p:nvSpPr>
        <p:spPr>
          <a:xfrm>
            <a:off x="4921628" y="4149465"/>
            <a:ext cx="1688459" cy="3393071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12" name="Group 1312"/>
          <p:cNvGrpSpPr/>
          <p:nvPr/>
        </p:nvGrpSpPr>
        <p:grpSpPr>
          <a:xfrm>
            <a:off x="4102337" y="3739820"/>
            <a:ext cx="819292" cy="819292"/>
            <a:chOff x="0" y="0"/>
            <a:chExt cx="819291" cy="819291"/>
          </a:xfrm>
        </p:grpSpPr>
        <p:sp>
          <p:nvSpPr>
            <p:cNvPr id="1310" name="Shape 1310"/>
            <p:cNvSpPr/>
            <p:nvPr/>
          </p:nvSpPr>
          <p:spPr>
            <a:xfrm>
              <a:off x="-1" y="-1"/>
              <a:ext cx="819293" cy="81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119982" y="119982"/>
              <a:ext cx="5793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1318" name="Group 1318"/>
          <p:cNvGrpSpPr/>
          <p:nvPr/>
        </p:nvGrpSpPr>
        <p:grpSpPr>
          <a:xfrm>
            <a:off x="120699" y="7008478"/>
            <a:ext cx="3702896" cy="1058615"/>
            <a:chOff x="129411" y="0"/>
            <a:chExt cx="3702894" cy="1058614"/>
          </a:xfrm>
        </p:grpSpPr>
        <p:sp>
          <p:nvSpPr>
            <p:cNvPr id="1313" name="Shape 1313"/>
            <p:cNvSpPr/>
            <p:nvPr/>
          </p:nvSpPr>
          <p:spPr>
            <a:xfrm>
              <a:off x="904871" y="0"/>
              <a:ext cx="2671884" cy="56184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none">
              <a:spAutoFit/>
            </a:bodyPr>
            <a:lstStyle/>
            <a:p>
              <a:pPr algn="l" defTabSz="914400" lvl="0">
                <a:defRPr sz="1800"/>
              </a:pPr>
              <a:r>
                <a:rPr sz="2800">
                  <a:solidFill>
                    <a:srgbClr val="C82506"/>
                  </a:solidFill>
                  <a:latin typeface="Calibri"/>
                  <a:ea typeface="Calibri"/>
                  <a:cs typeface="Calibri"/>
                  <a:sym typeface="Calibri"/>
                </a:rPr>
                <a:t>不</a:t>
              </a:r>
              <a:r>
                <a:rPr sz="2800">
                  <a:solidFill>
                    <a:srgbClr val="FF0000"/>
                  </a:solidFill>
                </a:rPr>
                <a:t>更新syn0权重</a:t>
              </a:r>
            </a:p>
          </p:txBody>
        </p:sp>
        <p:grpSp>
          <p:nvGrpSpPr>
            <p:cNvPr id="1316" name="Group 1316"/>
            <p:cNvGrpSpPr/>
            <p:nvPr/>
          </p:nvGrpSpPr>
          <p:grpSpPr>
            <a:xfrm>
              <a:off x="129411" y="454459"/>
              <a:ext cx="3702896" cy="604156"/>
              <a:chOff x="0" y="0"/>
              <a:chExt cx="3702894" cy="604154"/>
            </a:xfrm>
          </p:grpSpPr>
          <p:sp>
            <p:nvSpPr>
              <p:cNvPr id="1314" name="Shape 1314"/>
              <p:cNvSpPr/>
              <p:nvPr/>
            </p:nvSpPr>
            <p:spPr>
              <a:xfrm>
                <a:off x="-1" y="-1"/>
                <a:ext cx="3702896" cy="604156"/>
              </a:xfrm>
              <a:prstGeom prst="rect">
                <a:avLst/>
              </a:prstGeom>
              <a:blipFill rotWithShape="1">
                <a:blip r:embed="rId3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5" name="Shape 1315"/>
              <p:cNvSpPr/>
              <p:nvPr/>
            </p:nvSpPr>
            <p:spPr>
              <a:xfrm>
                <a:off x="-1" y="-1"/>
                <a:ext cx="370289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1317" name="Shape 1317"/>
            <p:cNvSpPr/>
            <p:nvPr/>
          </p:nvSpPr>
          <p:spPr>
            <a:xfrm flipV="1">
              <a:off x="182418" y="778653"/>
              <a:ext cx="3559989" cy="1"/>
            </a:xfrm>
            <a:prstGeom prst="line">
              <a:avLst/>
            </a:prstGeom>
            <a:noFill/>
            <a:ln cap="flat" w="25400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1319" name="Shape 1319"/>
          <p:cNvSpPr/>
          <p:nvPr/>
        </p:nvSpPr>
        <p:spPr>
          <a:xfrm>
            <a:off x="920041" y="8263029"/>
            <a:ext cx="2138484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bIns="65023" lIns="65023" rIns="65023" tIns="65023" wrap="none">
            <a:spAutoFit/>
          </a:bodyPr>
          <a:lstStyle>
            <a:lvl1pPr algn="l" defTabSz="914400">
              <a:defRPr sz="2800">
                <a:solidFill>
                  <a:srgbClr val="FF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0000"/>
                </a:solidFill>
              </a:rPr>
              <a:t>更新doc权重</a:t>
            </a:r>
          </a:p>
        </p:txBody>
      </p:sp>
      <p:sp>
        <p:nvSpPr>
          <p:cNvPr id="1320" name="Shape 1320"/>
          <p:cNvSpPr/>
          <p:nvPr/>
        </p:nvSpPr>
        <p:spPr>
          <a:xfrm>
            <a:off x="583401" y="8821209"/>
            <a:ext cx="27774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doc =      + doc</a:t>
            </a:r>
          </a:p>
        </p:txBody>
      </p:sp>
      <p:pic>
        <p:nvPicPr>
          <p:cNvPr id="1321" name="pasted-image.tif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748369" y="8795169"/>
            <a:ext cx="481828" cy="629052"/>
          </a:xfrm>
          <a:prstGeom prst="rect">
            <a:avLst/>
          </a:prstGeom>
          <a:ln w="12700">
            <a:miter lim="400000"/>
          </a:ln>
        </p:spPr>
      </p:pic>
      <p:sp>
        <p:nvSpPr>
          <p:cNvPr name="文本框 1" id="1322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  <p:timing>
    <p:tnLst>
      <p:par>
        <p:cTn dur="indefinite" fill="hold" id="1" nodeType="tmRoot" restart="never">
          <p:childTnLst>
            <p:seq concurrent="1" nextAc="seek" prevAc="none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0" presetSubtype="0">
                                  <p:stCondLst>
                                    <p:cond delay="0"/>
                                  </p:stCondLst>
                                  <p:iterate backwards="0"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0" animBg="1" bldLvl="1" build="whole" grpId="1" rev="0" spid="1286"/>
    </p:bld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6118" y="1244215"/>
            <a:ext cx="5791862" cy="4750071"/>
          </a:xfrm>
          <a:prstGeom prst="rect">
            <a:avLst/>
          </a:prstGeom>
          <a:ln w="12700">
            <a:miter lim="400000"/>
          </a:ln>
        </p:spPr>
      </p:pic>
      <p:sp>
        <p:nvSpPr>
          <p:cNvPr id="1324" name="Shape 1324"/>
          <p:cNvSpPr/>
          <p:nvPr>
            <p:ph type="title"/>
          </p:nvPr>
        </p:nvSpPr>
        <p:spPr>
          <a:xfrm>
            <a:off x="952500" y="444500"/>
            <a:ext cx="11099800" cy="1078153"/>
          </a:xfrm>
          <a:prstGeom prst="rect">
            <a:avLst/>
          </a:prstGeom>
        </p:spPr>
        <p:txBody>
          <a:bodyPr/>
          <a:lstStyle>
            <a:lvl1pPr defTabSz="373887">
              <a:defRPr sz="5119"/>
            </a:lvl1pPr>
          </a:lstStyle>
          <a:p>
            <a:pPr lvl="0">
              <a:defRPr sz="1800"/>
            </a:pPr>
            <a:r>
              <a:rPr sz="5119"/>
              <a:t>doc2vec标题向量：doc2doc效果评测</a:t>
            </a:r>
          </a:p>
        </p:txBody>
      </p:sp>
      <p:sp>
        <p:nvSpPr>
          <p:cNvPr id="1325" name="Shape 1325"/>
          <p:cNvSpPr/>
          <p:nvPr/>
        </p:nvSpPr>
        <p:spPr>
          <a:xfrm>
            <a:off x="3050113" y="1615363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3600"/>
              <a:t>标题向量</a:t>
            </a:r>
          </a:p>
        </p:txBody>
      </p:sp>
      <p:pic>
        <p:nvPicPr>
          <p:cNvPr id="1326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4689864">
            <a:off x="2039887" y="5055877"/>
            <a:ext cx="1500645" cy="352234"/>
          </a:xfrm>
          <a:prstGeom prst="rect">
            <a:avLst/>
          </a:prstGeom>
        </p:spPr>
      </p:pic>
      <p:graphicFrame>
        <p:nvGraphicFramePr>
          <p:cNvPr id="1328" name="Table 1328"/>
          <p:cNvGraphicFramePr/>
          <p:nvPr/>
        </p:nvGraphicFramePr>
        <p:xfrm>
          <a:off x="920097" y="2231109"/>
          <a:ext cx="5964482" cy="2276002"/>
        </p:xfrm>
        <a:graphic>
          <a:graphicData uri="http://schemas.openxmlformats.org/drawingml/2006/table">
            <a:tbl>
              <a:tblPr bandCol="0" bandRow="0" firstCol="0" firstRow="0" lastCol="0" lastRow="0" rtl="0">
                <a:tableStyleId>{33BA23B1-9221-436E-865A-0063620EA4FD}</a:tableStyleId>
              </a:tblPr>
              <a:tblGrid>
                <a:gridCol w="643950"/>
                <a:gridCol w="2452767"/>
                <a:gridCol w="1039732"/>
                <a:gridCol w="943776"/>
                <a:gridCol w="871553"/>
              </a:tblGrid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805">
                          <a:sym typeface="Helvetica Light"/>
                        </a:rPr>
                        <a:t>编号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805">
                          <a:sym typeface="Helvetica Light"/>
                        </a:rPr>
                        <a:t>句子分词后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a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新款 流行 zara 波浪 裙摆 圆领 甜美 连衣裙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-0.64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0.30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-0.71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b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上海 厂家 供应 和晟 低温 试验箱 保修 终身 维护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-0.69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0.44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c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2015 秋季 女装   新款 品牌 修 腰 ol 气质 裙子   七分袖 针织 包臀 连衣裙 5355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-0.67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-0.30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d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国产 手机 批发 供应 库存 手机 n95 蓝牙 特价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0.56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-0.55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</a:tbl>
          </a:graphicData>
        </a:graphic>
      </p:graphicFrame>
      <p:grpSp>
        <p:nvGrpSpPr>
          <p:cNvPr id="1331" name="Group 1331"/>
          <p:cNvGrpSpPr/>
          <p:nvPr/>
        </p:nvGrpSpPr>
        <p:grpSpPr>
          <a:xfrm>
            <a:off x="114941" y="6074428"/>
            <a:ext cx="9686247" cy="3619444"/>
            <a:chOff x="0" y="0"/>
            <a:chExt cx="9686245" cy="3619443"/>
          </a:xfrm>
        </p:grpSpPr>
        <p:sp>
          <p:nvSpPr>
            <p:cNvPr id="1329" name="Shape 1329"/>
            <p:cNvSpPr/>
            <p:nvPr/>
          </p:nvSpPr>
          <p:spPr>
            <a:xfrm>
              <a:off x="2795939" y="3162243"/>
              <a:ext cx="3603435" cy="4572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/>
            <a:p>
              <a:pPr lvl="0">
                <a:defRPr sz="1800"/>
              </a:pPr>
              <a:r>
                <a:rPr sz="2300"/>
                <a:t>找相似标题Demo:</a:t>
              </a:r>
              <a:r>
                <a:rPr sz="2300" u="sng">
                  <a:hlinkClick action="" endSnd="0" highlightClick="0" history="1" invalidUrl="" r:id="rId4" tgtFrame="" tooltip=""/>
                </a:rPr>
                <a:t>点击进入</a:t>
              </a:r>
            </a:p>
          </p:txBody>
        </p:sp>
        <p:pic>
          <p:nvPicPr>
            <p:cNvPr id="1330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9686246" cy="3098521"/>
            </a:xfrm>
            <a:prstGeom prst="rect">
              <a:avLst/>
            </a:prstGeom>
            <a:ln cap="flat" w="12700">
              <a:noFill/>
              <a:miter lim="400000"/>
            </a:ln>
            <a:effectLst/>
          </p:spPr>
        </p:pic>
      </p:grpSp>
      <p:sp>
        <p:nvSpPr>
          <p:cNvPr id="1332" name="Shape 1332"/>
          <p:cNvSpPr/>
          <p:nvPr/>
        </p:nvSpPr>
        <p:spPr>
          <a:xfrm>
            <a:off x="9844637" y="5937955"/>
            <a:ext cx="323850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效果评测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随机抽样200条</a:t>
            </a:r>
            <a:endParaRPr b="1" sz="2000">
              <a:solidFill>
                <a:srgbClr val="FF250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相似度0.85以上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平均结果数1535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召回率（有结果） 87%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top10相关准确率 99%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应用到i2i商品相似款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TOP50结果集优于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基于协同的Adar算法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上线中...</a:t>
            </a:r>
          </a:p>
        </p:txBody>
      </p:sp>
      <p:sp>
        <p:nvSpPr>
          <p:cNvPr name="文本框 1" id="1333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/>
          <p:nvPr>
            <p:ph type="title"/>
          </p:nvPr>
        </p:nvSpPr>
        <p:spPr>
          <a:xfrm>
            <a:off x="952500" y="444500"/>
            <a:ext cx="11099800" cy="152278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doc2vec模型的问题</a:t>
            </a:r>
          </a:p>
        </p:txBody>
      </p:sp>
      <p:sp>
        <p:nvSpPr>
          <p:cNvPr id="1335" name="Shape 1335"/>
          <p:cNvSpPr/>
          <p:nvPr>
            <p:ph idx="1" type="body"/>
          </p:nvPr>
        </p:nvSpPr>
        <p:spPr>
          <a:xfrm>
            <a:off x="952500" y="2609850"/>
            <a:ext cx="11099800" cy="2616329"/>
          </a:xfrm>
          <a:prstGeom prst="rect">
            <a:avLst/>
          </a:prstGeom>
        </p:spPr>
        <p:txBody>
          <a:bodyPr/>
          <a:lstStyle/>
          <a:p>
            <a:pPr defTabSz="403097" indent="-306704" lvl="0" marL="306704">
              <a:spcBef>
                <a:spcPts val="2800"/>
              </a:spcBef>
              <a:defRPr sz="1800"/>
            </a:pPr>
            <a:r>
              <a:rPr sz="2484"/>
              <a:t>短文本训练效果很差</a:t>
            </a:r>
            <a:endParaRPr sz="2484"/>
          </a:p>
          <a:p>
            <a:pPr defTabSz="403097" indent="-306704" lvl="1" marL="613409">
              <a:spcBef>
                <a:spcPts val="2800"/>
              </a:spcBef>
              <a:defRPr sz="1800"/>
            </a:pPr>
            <a:r>
              <a:rPr sz="2484"/>
              <a:t>query语义向量几乎无法使用</a:t>
            </a:r>
            <a:endParaRPr sz="2484"/>
          </a:p>
          <a:p>
            <a:pPr defTabSz="403097" indent="-306704" lvl="1" marL="613409">
              <a:spcBef>
                <a:spcPts val="2800"/>
              </a:spcBef>
              <a:defRPr sz="1800"/>
            </a:pPr>
            <a:r>
              <a:rPr sz="2484"/>
              <a:t>原因：文本太短词数少、训练不充分</a:t>
            </a:r>
            <a:endParaRPr sz="2484"/>
          </a:p>
          <a:p>
            <a:pPr defTabSz="403097" indent="-306704" lvl="1" marL="613409">
              <a:spcBef>
                <a:spcPts val="2800"/>
              </a:spcBef>
              <a:defRPr sz="1800"/>
            </a:pPr>
            <a:r>
              <a:rPr sz="2484"/>
              <a:t>效果与词向量求平均相当、无法捕捉重点&amp;区分主次</a:t>
            </a:r>
          </a:p>
        </p:txBody>
      </p:sp>
      <p:pic>
        <p:nvPicPr>
          <p:cNvPr id="1336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074" y="5504616"/>
            <a:ext cx="10366652" cy="3758428"/>
          </a:xfrm>
          <a:prstGeom prst="rect">
            <a:avLst/>
          </a:prstGeom>
          <a:ln w="12700">
            <a:miter lim="400000"/>
          </a:ln>
        </p:spPr>
      </p:pic>
      <p:sp>
        <p:nvSpPr>
          <p:cNvPr name="文本框 1" id="1337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大纲</a:t>
            </a:r>
          </a:p>
        </p:txBody>
      </p:sp>
      <p:sp>
        <p:nvSpPr>
          <p:cNvPr id="46" name="Shape 46"/>
          <p:cNvSpPr/>
          <p:nvPr>
            <p:ph idx="1" type="body"/>
          </p:nvPr>
        </p:nvSpPr>
        <p:spPr>
          <a:xfrm>
            <a:off x="952500" y="2494929"/>
            <a:ext cx="11099800" cy="62865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doc2vec文本语义抽象模型&amp;应用</a:t>
            </a:r>
            <a:endParaRPr sz="3600"/>
          </a:p>
          <a:p>
            <a:pPr lvl="1">
              <a:defRPr sz="1800"/>
            </a:pPr>
            <a:r>
              <a:rPr sz="3600">
                <a:solidFill>
                  <a:srgbClr val="C82506"/>
                </a:solidFill>
              </a:rPr>
              <a:t>word2vec、doc2vec模型</a:t>
            </a:r>
            <a:endParaRPr sz="3600">
              <a:solidFill>
                <a:srgbClr val="C82506"/>
              </a:solidFill>
            </a:endParaRPr>
          </a:p>
          <a:p>
            <a:pPr lvl="1">
              <a:defRPr sz="1800"/>
            </a:pPr>
            <a:r>
              <a:rPr sz="3600"/>
              <a:t>doc2vec应用(query2query、doc2doc、query2doc)</a:t>
            </a:r>
          </a:p>
        </p:txBody>
      </p:sp>
      <p:sp>
        <p:nvSpPr>
          <p:cNvPr name="文本框 1" id="47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/>
          <p:nvPr>
            <p:ph type="title"/>
          </p:nvPr>
        </p:nvSpPr>
        <p:spPr>
          <a:xfrm>
            <a:off x="650239" y="130952"/>
            <a:ext cx="11704322" cy="911962"/>
          </a:xfrm>
          <a:prstGeom prst="rect">
            <a:avLst/>
          </a:prstGeom>
        </p:spPr>
        <p:txBody>
          <a:bodyPr/>
          <a:lstStyle>
            <a:lvl1pPr defTabSz="777240">
              <a:defRPr sz="5270"/>
            </a:lvl1pPr>
          </a:lstStyle>
          <a:p>
            <a:pPr lvl="0">
              <a:defRPr sz="1800"/>
            </a:pPr>
            <a:r>
              <a:rPr sz="5270"/>
              <a:t>doc2vec模型-改进1</a:t>
            </a:r>
          </a:p>
        </p:txBody>
      </p:sp>
      <p:grpSp>
        <p:nvGrpSpPr>
          <p:cNvPr id="1375" name="Group 1375"/>
          <p:cNvGrpSpPr/>
          <p:nvPr/>
        </p:nvGrpSpPr>
        <p:grpSpPr>
          <a:xfrm>
            <a:off x="1617701" y="2278863"/>
            <a:ext cx="7177510" cy="5360076"/>
            <a:chOff x="0" y="0"/>
            <a:chExt cx="7177509" cy="5360075"/>
          </a:xfrm>
        </p:grpSpPr>
        <p:sp>
          <p:nvSpPr>
            <p:cNvPr id="1339" name="Shape 1339"/>
            <p:cNvSpPr/>
            <p:nvPr/>
          </p:nvSpPr>
          <p:spPr>
            <a:xfrm flipV="1">
              <a:off x="2679897" y="2651014"/>
              <a:ext cx="1099663" cy="183436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40" name="Shape 1340"/>
            <p:cNvSpPr/>
            <p:nvPr/>
          </p:nvSpPr>
          <p:spPr>
            <a:xfrm flipV="1">
              <a:off x="693246" y="2645180"/>
              <a:ext cx="3141964" cy="1772809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41" name="Shape 1341"/>
            <p:cNvSpPr/>
            <p:nvPr/>
          </p:nvSpPr>
          <p:spPr>
            <a:xfrm flipV="1">
              <a:off x="3903734" y="1072965"/>
              <a:ext cx="668745" cy="128474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42" name="Shape 1342"/>
            <p:cNvSpPr/>
            <p:nvPr/>
          </p:nvSpPr>
          <p:spPr>
            <a:xfrm flipV="1">
              <a:off x="687789" y="2548889"/>
              <a:ext cx="3571500" cy="1930078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43" name="Shape 1343"/>
            <p:cNvSpPr/>
            <p:nvPr/>
          </p:nvSpPr>
          <p:spPr>
            <a:xfrm flipV="1">
              <a:off x="669018" y="2550104"/>
              <a:ext cx="3971334" cy="1955700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44" name="Shape 1344"/>
            <p:cNvSpPr/>
            <p:nvPr/>
          </p:nvSpPr>
          <p:spPr>
            <a:xfrm flipV="1">
              <a:off x="2678934" y="2548889"/>
              <a:ext cx="1965390" cy="1965390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45" name="Shape 1345"/>
            <p:cNvSpPr/>
            <p:nvPr/>
          </p:nvSpPr>
          <p:spPr>
            <a:xfrm flipV="1">
              <a:off x="2696798" y="2546878"/>
              <a:ext cx="1530505" cy="1969413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46" name="Shape 1346"/>
            <p:cNvSpPr/>
            <p:nvPr/>
          </p:nvSpPr>
          <p:spPr>
            <a:xfrm flipV="1">
              <a:off x="4262993" y="945965"/>
              <a:ext cx="365865" cy="153874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47" name="Shape 1347"/>
            <p:cNvSpPr/>
            <p:nvPr/>
          </p:nvSpPr>
          <p:spPr>
            <a:xfrm flipV="1">
              <a:off x="4628856" y="945965"/>
              <a:ext cx="1" cy="153874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1740596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88492" y="4247298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3025974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50800" dir="0" dist="127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3706762" y="4247298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4387551" y="4247298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4974233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5680422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6386610" y="4247298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1706066" y="4316640"/>
              <a:ext cx="5471444" cy="393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 algn="l">
                <a:defRPr sz="190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 defTabSz="914400" lvl="0">
                <a:defRPr sz="1800"/>
              </a:pPr>
              <a:r>
                <a:rPr sz="1900"/>
                <a:t>新款 流行 zara 波浪 裙摆 圆领  甜美 连衣裙</a:t>
              </a: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972385" y="549094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3653173" y="549094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4333962" y="549094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50800" dir="0" dist="127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4920643" y="549094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5626833" y="549094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321251" y="4114423"/>
              <a:ext cx="1337242" cy="798135"/>
            </a:xfrm>
            <a:prstGeom prst="rect">
              <a:avLst/>
            </a:prstGeom>
            <a:noFill/>
            <a:ln cap="flat" w="254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4253398" y="618437"/>
              <a:ext cx="693515" cy="393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 algn="l">
                <a:defRPr sz="190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 defTabSz="914400" lvl="0">
                <a:defRPr sz="1800"/>
              </a:pPr>
              <a:r>
                <a:rPr sz="1900"/>
                <a:t>zara</a:t>
              </a: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4466170" y="2297921"/>
              <a:ext cx="375149" cy="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25400" dir="2388334" dist="25400" kx="0" ky="0" rotWithShape="0" sx="100000" sy="100000">
                <a:srgbClr val="000000">
                  <a:alpha val="7931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3588338" y="4946824"/>
              <a:ext cx="400549" cy="400549"/>
            </a:xfrm>
            <a:prstGeom prst="rightArrow">
              <a:avLst>
                <a:gd fmla="val 32000" name="adj1"/>
                <a:gd fmla="val 64000" name="adj2"/>
              </a:avLst>
            </a:prstGeom>
            <a:blipFill rotWithShape="1">
              <a:blip r:embed="rId2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50800" dir="0" dist="127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332075" y="4962437"/>
              <a:ext cx="1282701" cy="39763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滑动窗口</a:t>
              </a: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1085668" y="0"/>
              <a:ext cx="5664201" cy="39763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输出层：在所有的词集合中预测窗口右侧词</a:t>
              </a: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5041905" y="2296722"/>
              <a:ext cx="990601" cy="39763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隐藏层</a:t>
              </a: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3353888" y="3652001"/>
              <a:ext cx="3147175" cy="4572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输入层：doc+历史上文</a:t>
              </a: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4050532" y="2297921"/>
              <a:ext cx="375149" cy="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25400" dir="2388334" dist="25400" kx="0" ky="0" rotWithShape="0" sx="100000" sy="100000">
                <a:srgbClr val="000000">
                  <a:alpha val="7931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3613738" y="2297921"/>
              <a:ext cx="375150" cy="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25400" dir="2388334" dist="25400" kx="0" ky="0" rotWithShape="0" sx="100000" sy="100000">
                <a:srgbClr val="000000">
                  <a:alpha val="7931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457707" y="4242731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0" y="4817541"/>
              <a:ext cx="1447801" cy="286386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1500"/>
              </a:lvl1pPr>
            </a:lstStyle>
            <a:p>
              <a:pPr lvl="0">
                <a:defRPr sz="1800"/>
              </a:pPr>
              <a:r>
                <a:rPr sz="1500"/>
                <a:t>圆领甜美连衣裙</a:t>
              </a: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406417" y="4343603"/>
              <a:ext cx="633060" cy="3302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b="1" sz="1500">
                  <a:solidFill>
                    <a:srgbClr val="FFFFFF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500">
                  <a:solidFill>
                    <a:srgbClr val="FFFFFF"/>
                  </a:solidFill>
                </a:rPr>
                <a:t>query</a:t>
              </a:r>
            </a:p>
          </p:txBody>
        </p:sp>
      </p:grpSp>
      <p:grpSp>
        <p:nvGrpSpPr>
          <p:cNvPr id="1390" name="Group 1390"/>
          <p:cNvGrpSpPr/>
          <p:nvPr/>
        </p:nvGrpSpPr>
        <p:grpSpPr>
          <a:xfrm>
            <a:off x="3327637" y="7605533"/>
            <a:ext cx="8745133" cy="532386"/>
            <a:chOff x="0" y="0"/>
            <a:chExt cx="8745132" cy="532384"/>
          </a:xfrm>
        </p:grpSpPr>
        <p:sp>
          <p:nvSpPr>
            <p:cNvPr id="1376" name="Shape 1376"/>
            <p:cNvSpPr/>
            <p:nvPr/>
          </p:nvSpPr>
          <p:spPr>
            <a:xfrm>
              <a:off x="698696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85378" y="0"/>
              <a:ext cx="532385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0" y="0"/>
              <a:ext cx="532385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1966167" y="0"/>
              <a:ext cx="532385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6956" y="0"/>
              <a:ext cx="532385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233637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3939826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4646014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5352203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6058392" y="0"/>
              <a:ext cx="532385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6764580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7470769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8176958" y="0"/>
              <a:ext cx="532385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40175" y="69342"/>
              <a:ext cx="8704958" cy="393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 algn="l">
                <a:defRPr sz="190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 defTabSz="914400" lvl="0">
                <a:defRPr sz="1800"/>
              </a:pPr>
              <a:r>
                <a:rPr sz="1900"/>
                <a:t>秋装 新款 女装 甜美 时尚 连衣裙 圆领 无袖 短裙 高腰 一步裙 批发 2890</a:t>
              </a:r>
            </a:p>
          </p:txBody>
        </p:sp>
      </p:grpSp>
      <p:grpSp>
        <p:nvGrpSpPr>
          <p:cNvPr id="1403" name="Group 1403"/>
          <p:cNvGrpSpPr/>
          <p:nvPr/>
        </p:nvGrpSpPr>
        <p:grpSpPr>
          <a:xfrm>
            <a:off x="3262693" y="8382282"/>
            <a:ext cx="9139487" cy="532385"/>
            <a:chOff x="0" y="0"/>
            <a:chExt cx="9139485" cy="532384"/>
          </a:xfrm>
        </p:grpSpPr>
        <p:sp>
          <p:nvSpPr>
            <p:cNvPr id="1391" name="Shape 1391"/>
            <p:cNvSpPr/>
            <p:nvPr/>
          </p:nvSpPr>
          <p:spPr>
            <a:xfrm>
              <a:off x="917514" y="0"/>
              <a:ext cx="532385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1504195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52269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84984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3244267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4051849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4596891" y="0"/>
              <a:ext cx="532385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5820021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6436266" y="0"/>
              <a:ext cx="532385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7689586" y="0"/>
              <a:ext cx="532386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8395775" y="0"/>
              <a:ext cx="532385" cy="5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0" y="69342"/>
              <a:ext cx="9139486" cy="393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 algn="l">
                <a:defRPr sz="190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 defTabSz="914400" lvl="0">
                <a:defRPr sz="1800"/>
              </a:pPr>
              <a:r>
                <a:rPr sz="1900"/>
                <a:t>特价   夏款 女装 批发   印花 背心裙 连衣裙   甜美 连衣裙   短裙 031110</a:t>
              </a:r>
            </a:p>
          </p:txBody>
        </p:sp>
      </p:grpSp>
      <p:sp>
        <p:nvSpPr>
          <p:cNvPr id="1404" name="Shape 1404"/>
          <p:cNvSpPr/>
          <p:nvPr/>
        </p:nvSpPr>
        <p:spPr>
          <a:xfrm>
            <a:off x="347808" y="1125837"/>
            <a:ext cx="12309184" cy="1070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b="1" sz="2100">
                <a:solidFill>
                  <a:srgbClr val="C82506"/>
                </a:solidFill>
              </a:rPr>
              <a:t>出发点：如果两个query相似,那么用户搜索他们并点击过的商品标题文本也相似</a:t>
            </a:r>
            <a:endParaRPr b="1" sz="2100">
              <a:solidFill>
                <a:srgbClr val="C82506"/>
              </a:solidFill>
            </a:endParaRPr>
          </a:p>
          <a:p>
            <a:pPr lvl="0">
              <a:defRPr sz="1800"/>
            </a:pPr>
            <a:r>
              <a:rPr b="1" sz="2100">
                <a:solidFill>
                  <a:srgbClr val="C82506"/>
                </a:solidFill>
              </a:rPr>
              <a:t>query扩展：使用 query下点击过的（以及相关性高档曝光的）标题文本来参与训练，而不是query本身</a:t>
            </a:r>
            <a:endParaRPr b="1" sz="2100">
              <a:solidFill>
                <a:srgbClr val="C82506"/>
              </a:solidFill>
            </a:endParaRPr>
          </a:p>
          <a:p>
            <a:pPr lvl="0">
              <a:defRPr sz="1800"/>
            </a:pPr>
            <a:r>
              <a:rPr b="1" sz="2100">
                <a:solidFill>
                  <a:srgbClr val="C82506"/>
                </a:solidFill>
              </a:rPr>
              <a:t>query归一化：仅仅是多一些无意义标点、或者词序变化的等价query合并、共享点击行为</a:t>
            </a:r>
          </a:p>
        </p:txBody>
      </p:sp>
      <p:sp>
        <p:nvSpPr>
          <p:cNvPr id="1405" name="Shape 1405"/>
          <p:cNvSpPr/>
          <p:nvPr/>
        </p:nvSpPr>
        <p:spPr>
          <a:xfrm>
            <a:off x="3344397" y="8999132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3600"/>
              <a:t>……</a:t>
            </a:r>
          </a:p>
        </p:txBody>
      </p:sp>
      <p:sp>
        <p:nvSpPr>
          <p:cNvPr name="文本框 1" id="1406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385543">
            <a:off x="2410932" y="5022656"/>
            <a:ext cx="6568029" cy="352234"/>
          </a:xfrm>
          <a:prstGeom prst="rect">
            <a:avLst/>
          </a:prstGeom>
        </p:spPr>
      </p:pic>
      <p:sp>
        <p:nvSpPr>
          <p:cNvPr id="1409" name="Shape 1409"/>
          <p:cNvSpPr/>
          <p:nvPr>
            <p:ph type="title"/>
          </p:nvPr>
        </p:nvSpPr>
        <p:spPr>
          <a:xfrm>
            <a:off x="650239" y="130952"/>
            <a:ext cx="11704322" cy="911962"/>
          </a:xfrm>
          <a:prstGeom prst="rect">
            <a:avLst/>
          </a:prstGeom>
        </p:spPr>
        <p:txBody>
          <a:bodyPr/>
          <a:lstStyle>
            <a:lvl1pPr defTabSz="777240">
              <a:defRPr sz="5270"/>
            </a:lvl1pPr>
          </a:lstStyle>
          <a:p>
            <a:pPr lvl="0">
              <a:defRPr sz="1800"/>
            </a:pPr>
            <a:r>
              <a:rPr sz="5270"/>
              <a:t>doc2vec模型-改进2</a:t>
            </a:r>
          </a:p>
        </p:txBody>
      </p:sp>
      <p:pic>
        <p:nvPicPr>
          <p:cNvPr id="1410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3428826">
            <a:off x="1967762" y="5707398"/>
            <a:ext cx="2526079" cy="352234"/>
          </a:xfrm>
          <a:prstGeom prst="rect">
            <a:avLst/>
          </a:prstGeom>
        </p:spPr>
      </p:pic>
      <p:sp>
        <p:nvSpPr>
          <p:cNvPr id="1412" name="Shape 1412"/>
          <p:cNvSpPr/>
          <p:nvPr/>
        </p:nvSpPr>
        <p:spPr>
          <a:xfrm>
            <a:off x="848797" y="5442653"/>
            <a:ext cx="473995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200">
                <a:solidFill>
                  <a:srgbClr val="D66455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D66455"/>
                </a:solidFill>
              </a:rPr>
              <a:t>使用doc内平均词向量初始化doc向量</a:t>
            </a:r>
          </a:p>
        </p:txBody>
      </p:sp>
      <p:graphicFrame>
        <p:nvGraphicFramePr>
          <p:cNvPr id="1413" name="Table 1413"/>
          <p:cNvGraphicFramePr/>
          <p:nvPr/>
        </p:nvGraphicFramePr>
        <p:xfrm>
          <a:off x="346455" y="2080685"/>
          <a:ext cx="6268899" cy="2785713"/>
        </p:xfrm>
        <a:graphic>
          <a:graphicData uri="http://schemas.openxmlformats.org/drawingml/2006/table">
            <a:tbl>
              <a:tblPr bandCol="0" bandRow="0" firstCol="0" firstRow="0" lastCol="0" lastRow="0" rtl="0">
                <a:tableStyleId>{33BA23B1-9221-436E-865A-0063620EA4FD}</a:tableStyleId>
              </a:tblPr>
              <a:tblGrid>
                <a:gridCol w="575472"/>
                <a:gridCol w="946787"/>
                <a:gridCol w="946787"/>
                <a:gridCol w="946787"/>
                <a:gridCol w="946787"/>
                <a:gridCol w="946787"/>
                <a:gridCol w="946787"/>
              </a:tblGrid>
              <a:tr h="346626">
                <a:tc>
                  <a:txBody>
                    <a:bodyPr/>
                    <a:lstStyle/>
                    <a:p>
                      <a:pPr algn="ctr" lvl="0">
                        <a:defRPr b="1">
                          <a:sym typeface="Helvetica Light"/>
                        </a:defRPr>
                      </a:pPr>
                    </a:p>
                  </a:txBody>
                  <a:tcPr anchor="ctr" anchorCtr="0" horzOverflow="overflow" marB="50800" marL="50800" marR="50800" marT="50800"/>
                </a:tc>
                <a:tc gridSpan="3"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输入层到隐层syn0（词向量）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输出层到隐层syn1</a:t>
                      </a:r>
                    </a:p>
                  </a:txBody>
                  <a:tcPr anchor="ctr" anchorCtr="0" horzOverflow="overflow" marB="50800" marL="50800" marR="50800" marT="50800"/>
                </a:tc>
                <a:tc hMerge="1">
                  <a:tcPr/>
                </a:tc>
                <a:tc hMerge="1">
                  <a:tcPr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词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sym typeface="Helvetica Light"/>
                        </a:rPr>
                        <a:t>新款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-0.36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-0.64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0.25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-0.74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-0.63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流行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0.99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-0.16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0.05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0.59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-0.69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-0.42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zara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0.75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0.21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0.63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0.16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-0.73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-0.66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波浪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0.72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0.72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-0.31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裙摆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0.46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0.30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0.84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</a:tbl>
          </a:graphicData>
        </a:graphic>
      </p:graphicFrame>
      <p:pic>
        <p:nvPicPr>
          <p:cNvPr id="1414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90894">
            <a:off x="6595005" y="3245548"/>
            <a:ext cx="3436507" cy="352235"/>
          </a:xfrm>
          <a:prstGeom prst="rect">
            <a:avLst/>
          </a:prstGeom>
        </p:spPr>
      </p:pic>
      <p:pic>
        <p:nvPicPr>
          <p:cNvPr id="1416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7826940">
            <a:off x="5517248" y="6898164"/>
            <a:ext cx="2523121" cy="352235"/>
          </a:xfrm>
          <a:prstGeom prst="rect">
            <a:avLst/>
          </a:prstGeom>
        </p:spPr>
      </p:pic>
      <p:grpSp>
        <p:nvGrpSpPr>
          <p:cNvPr id="1454" name="Group 1454"/>
          <p:cNvGrpSpPr/>
          <p:nvPr/>
        </p:nvGrpSpPr>
        <p:grpSpPr>
          <a:xfrm>
            <a:off x="4434103" y="1855425"/>
            <a:ext cx="8548260" cy="5360077"/>
            <a:chOff x="79438" y="0"/>
            <a:chExt cx="8548258" cy="5360075"/>
          </a:xfrm>
        </p:grpSpPr>
        <p:sp>
          <p:nvSpPr>
            <p:cNvPr id="1418" name="Shape 1418"/>
            <p:cNvSpPr/>
            <p:nvPr/>
          </p:nvSpPr>
          <p:spPr>
            <a:xfrm flipV="1">
              <a:off x="4130085" y="2651014"/>
              <a:ext cx="1099663" cy="183436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19" name="Shape 1419"/>
            <p:cNvSpPr/>
            <p:nvPr/>
          </p:nvSpPr>
          <p:spPr>
            <a:xfrm flipV="1">
              <a:off x="2143434" y="2645180"/>
              <a:ext cx="3141964" cy="1772809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20" name="Shape 1420"/>
            <p:cNvSpPr/>
            <p:nvPr/>
          </p:nvSpPr>
          <p:spPr>
            <a:xfrm flipV="1">
              <a:off x="5353923" y="1072965"/>
              <a:ext cx="668744" cy="128474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21" name="Shape 1421"/>
            <p:cNvSpPr/>
            <p:nvPr/>
          </p:nvSpPr>
          <p:spPr>
            <a:xfrm flipV="1">
              <a:off x="2137977" y="2548889"/>
              <a:ext cx="3571500" cy="1930078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22" name="Shape 1422"/>
            <p:cNvSpPr/>
            <p:nvPr/>
          </p:nvSpPr>
          <p:spPr>
            <a:xfrm flipV="1">
              <a:off x="2119206" y="2550104"/>
              <a:ext cx="3971334" cy="1955700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23" name="Shape 1423"/>
            <p:cNvSpPr/>
            <p:nvPr/>
          </p:nvSpPr>
          <p:spPr>
            <a:xfrm flipV="1">
              <a:off x="4129122" y="2548889"/>
              <a:ext cx="1965390" cy="1965390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24" name="Shape 1424"/>
            <p:cNvSpPr/>
            <p:nvPr/>
          </p:nvSpPr>
          <p:spPr>
            <a:xfrm flipV="1">
              <a:off x="4146986" y="2546878"/>
              <a:ext cx="1530505" cy="1969413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25" name="Shape 1425"/>
            <p:cNvSpPr/>
            <p:nvPr/>
          </p:nvSpPr>
          <p:spPr>
            <a:xfrm flipV="1">
              <a:off x="5713182" y="945965"/>
              <a:ext cx="365864" cy="153874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26" name="Shape 1426"/>
            <p:cNvSpPr/>
            <p:nvPr/>
          </p:nvSpPr>
          <p:spPr>
            <a:xfrm flipV="1">
              <a:off x="6079045" y="945965"/>
              <a:ext cx="1" cy="1538746"/>
            </a:xfrm>
            <a:prstGeom prst="line">
              <a:avLst/>
            </a:prstGeom>
            <a:noFill/>
            <a:ln cap="flat" w="127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0" lIns="0" numCol="1" rIns="0" tIns="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3190784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3838680" y="4247298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4476162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50800" dir="0" dist="127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5156951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5837740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6424421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7130610" y="4247298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7836799" y="4247298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156254" y="4316640"/>
              <a:ext cx="5471444" cy="393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 algn="l">
                <a:defRPr sz="190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 defTabSz="914400" lvl="0">
                <a:defRPr sz="1800"/>
              </a:pPr>
              <a:r>
                <a:rPr sz="1900"/>
                <a:t>新款 流行 zara 波浪 裙摆 圆领  甜美 连衣裙</a:t>
              </a: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4422573" y="549094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5103362" y="549094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5784150" y="549094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50800" dir="0" dist="127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6370832" y="549094"/>
              <a:ext cx="532385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7077021" y="549094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771439" y="4114423"/>
              <a:ext cx="1337242" cy="798135"/>
            </a:xfrm>
            <a:prstGeom prst="rect">
              <a:avLst/>
            </a:prstGeom>
            <a:noFill/>
            <a:ln cap="flat" w="25400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5703586" y="618437"/>
              <a:ext cx="693515" cy="393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 algn="l">
                <a:defRPr sz="190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 defTabSz="914400" lvl="0">
                <a:defRPr sz="1800"/>
              </a:pPr>
              <a:r>
                <a:rPr sz="1900"/>
                <a:t>zara</a:t>
              </a: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5916358" y="2297921"/>
              <a:ext cx="375149" cy="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8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25400" dir="2388334" dist="25400" kx="0" ky="0" rotWithShape="0" sx="100000" sy="100000">
                <a:srgbClr val="000000">
                  <a:alpha val="7931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5038526" y="4946824"/>
              <a:ext cx="400550" cy="400549"/>
            </a:xfrm>
            <a:prstGeom prst="rightArrow">
              <a:avLst>
                <a:gd fmla="val 32000" name="adj1"/>
                <a:gd fmla="val 64000" name="adj2"/>
              </a:avLst>
            </a:prstGeom>
            <a:blipFill rotWithShape="1">
              <a:blip r:embed="rId6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50800" dir="0" dist="127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782263" y="4962437"/>
              <a:ext cx="1282701" cy="39763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滑动窗口</a:t>
              </a: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2535857" y="0"/>
              <a:ext cx="5664201" cy="397638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输出层：在所有的词集合中预测窗口右侧词</a:t>
              </a: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6492093" y="2296722"/>
              <a:ext cx="990601" cy="39763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隐藏层</a:t>
              </a: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4804076" y="3652001"/>
              <a:ext cx="3147175" cy="4572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300"/>
              </a:lvl1pPr>
            </a:lstStyle>
            <a:p>
              <a:pPr lvl="0">
                <a:defRPr sz="1800"/>
              </a:pPr>
              <a:r>
                <a:rPr sz="2300"/>
                <a:t>输入层：doc+历史上文</a:t>
              </a: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5500720" y="2297921"/>
              <a:ext cx="375150" cy="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8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25400" dir="2388334" dist="25400" kx="0" ky="0" rotWithShape="0" sx="100000" sy="100000">
                <a:srgbClr val="000000">
                  <a:alpha val="7931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5063926" y="2297921"/>
              <a:ext cx="375150" cy="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8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25400" dir="2388334" dist="25400" kx="0" ky="0" rotWithShape="0" sx="100000" sy="100000">
                <a:srgbClr val="000000">
                  <a:alpha val="7931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1907895" y="4242731"/>
              <a:ext cx="532386" cy="53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fill="norm" h="19679" stroke="1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9"/>
              <a:srcRect b="0" l="0" r="0" t="0"/>
              <a:tile algn="tl" flip="none" sx="100000" sy="100000" tx="0" ty="0"/>
            </a:blipFill>
            <a:ln cap="flat" w="12700">
              <a:noFill/>
              <a:miter lim="400000"/>
            </a:ln>
            <a:effectLst>
              <a:outerShdw algn="b" blurRad="38100" dir="5400000" dist="25400" kx="0" ky="0" rotWithShape="0" sx="100000" sy="100000">
                <a:srgbClr val="000000">
                  <a:alpha val="50000"/>
                </a:srgbClr>
              </a:outerShdw>
            </a:effectLst>
          </p:spPr>
          <p:txBody>
            <a:bodyPr anchor="ctr" bIns="50800" lIns="50800" numCol="1" rIns="50800" tIns="50800" wrap="square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79438" y="4224197"/>
              <a:ext cx="1828801" cy="520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/>
            <a:p>
              <a:pPr lvl="0">
                <a:defRPr sz="1800"/>
              </a:pPr>
              <a:r>
                <a:rPr sz="1500"/>
                <a:t>新款流行zara波浪 </a:t>
              </a:r>
              <a:endParaRPr sz="1500"/>
            </a:p>
            <a:p>
              <a:pPr lvl="0">
                <a:defRPr sz="1800"/>
              </a:pPr>
              <a:r>
                <a:rPr sz="1500"/>
                <a:t>裙摆圆领甜美连衣裙</a:t>
              </a: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1897164" y="4305503"/>
              <a:ext cx="551943" cy="4064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FFFFFF"/>
                  </a:solidFill>
                </a:rPr>
                <a:t>doc</a:t>
              </a:r>
            </a:p>
          </p:txBody>
        </p:sp>
      </p:grpSp>
      <p:graphicFrame>
        <p:nvGraphicFramePr>
          <p:cNvPr id="1455" name="Table 1455"/>
          <p:cNvGraphicFramePr/>
          <p:nvPr/>
        </p:nvGraphicFramePr>
        <p:xfrm>
          <a:off x="232513" y="6967701"/>
          <a:ext cx="5964482" cy="2276003"/>
        </p:xfrm>
        <a:graphic>
          <a:graphicData uri="http://schemas.openxmlformats.org/drawingml/2006/table">
            <a:tbl>
              <a:tblPr bandCol="0" bandRow="0" firstCol="0" firstRow="0" lastCol="0" lastRow="0" rtl="0">
                <a:tableStyleId>{33BA23B1-9221-436E-865A-0063620EA4FD}</a:tableStyleId>
              </a:tblPr>
              <a:tblGrid>
                <a:gridCol w="643950"/>
                <a:gridCol w="2452767"/>
                <a:gridCol w="1039732"/>
                <a:gridCol w="943776"/>
                <a:gridCol w="871553"/>
              </a:tblGrid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805">
                          <a:sym typeface="Helvetica Light"/>
                        </a:rPr>
                        <a:t>编号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805">
                          <a:sym typeface="Helvetica Light"/>
                        </a:rPr>
                        <a:t>句子分词后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1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新款 流行 zara 波浪 裙摆 圆领 甜美 连衣裙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-0.33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-0.22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0.92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上海 厂家 供应 和晟 低温 试验箱 保修 终身 维护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-0.60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0.26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0.75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3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2015 秋季 女装   新款 品牌 修 腰 ol 气质 裙子   七分袖 针织 包臀 连衣裙 5355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0.80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0.47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  <a:tr h="452660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4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国产 手机 批发 供应 库存 手机 n95 蓝牙 特价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0.69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0.54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0.48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D2C970"/>
                    </a:solidFill>
                  </a:tcPr>
                </a:tc>
              </a:tr>
            </a:tbl>
          </a:graphicData>
        </a:graphic>
      </p:graphicFrame>
      <p:sp>
        <p:nvSpPr>
          <p:cNvPr name="文本框 1" id="1456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/>
          <p:nvPr>
            <p:ph type="title"/>
          </p:nvPr>
        </p:nvSpPr>
        <p:spPr>
          <a:xfrm>
            <a:off x="952500" y="444500"/>
            <a:ext cx="11099800" cy="1078153"/>
          </a:xfrm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pPr lvl="0">
              <a:defRPr sz="1800"/>
            </a:pPr>
            <a:r>
              <a:rPr sz="5600"/>
              <a:t>query向量：query2query效果评测</a:t>
            </a:r>
          </a:p>
        </p:txBody>
      </p:sp>
      <p:sp>
        <p:nvSpPr>
          <p:cNvPr id="1458" name="Shape 1458"/>
          <p:cNvSpPr/>
          <p:nvPr/>
        </p:nvSpPr>
        <p:spPr>
          <a:xfrm>
            <a:off x="2704345" y="9235848"/>
            <a:ext cx="38523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2300"/>
              <a:t>找相似query Demo:</a:t>
            </a:r>
            <a:r>
              <a:rPr sz="2300" u="sng">
                <a:hlinkClick action="" endSnd="0" highlightClick="0" history="1" invalidUrl="" r:id="rId2" tgtFrame="" tooltip=""/>
              </a:rPr>
              <a:t>点击进入</a:t>
            </a:r>
          </a:p>
        </p:txBody>
      </p:sp>
      <p:sp>
        <p:nvSpPr>
          <p:cNvPr id="1459" name="Shape 1459"/>
          <p:cNvSpPr/>
          <p:nvPr/>
        </p:nvSpPr>
        <p:spPr>
          <a:xfrm>
            <a:off x="8859425" y="2757728"/>
            <a:ext cx="3238501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效果评测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随机抽样200条</a:t>
            </a:r>
            <a:endParaRPr b="1" sz="2000">
              <a:solidFill>
                <a:srgbClr val="FF250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相似度0.85以上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平均结果数283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召回率（有结果） 76%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top10相关准确率 88%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应用到广告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query改写为bidword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业务方评测中…</a:t>
            </a:r>
          </a:p>
        </p:txBody>
      </p:sp>
      <p:pic>
        <p:nvPicPr>
          <p:cNvPr id="1460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502" y="5537446"/>
            <a:ext cx="7971290" cy="3236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1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502" y="2409945"/>
            <a:ext cx="7971290" cy="224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2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5684" y="2077668"/>
            <a:ext cx="6718016" cy="357342"/>
          </a:xfrm>
          <a:prstGeom prst="rect">
            <a:avLst/>
          </a:prstGeom>
          <a:ln w="12700">
            <a:miter lim="400000"/>
          </a:ln>
        </p:spPr>
      </p:pic>
      <p:sp>
        <p:nvSpPr>
          <p:cNvPr name="文本框 1" id="1463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Shape 1464"/>
          <p:cNvSpPr/>
          <p:nvPr>
            <p:ph type="title"/>
          </p:nvPr>
        </p:nvSpPr>
        <p:spPr>
          <a:xfrm>
            <a:off x="952500" y="444500"/>
            <a:ext cx="11099800" cy="1078153"/>
          </a:xfrm>
          <a:prstGeom prst="rect">
            <a:avLst/>
          </a:prstGeom>
        </p:spPr>
        <p:txBody>
          <a:bodyPr/>
          <a:lstStyle>
            <a:lvl1pPr defTabSz="373887">
              <a:defRPr sz="5119"/>
            </a:lvl1pPr>
          </a:lstStyle>
          <a:p>
            <a:pPr lvl="0">
              <a:defRPr sz="1800"/>
            </a:pPr>
            <a:r>
              <a:rPr sz="5119"/>
              <a:t>query&amp;doc向量：query2doc效果评测</a:t>
            </a:r>
          </a:p>
        </p:txBody>
      </p:sp>
      <p:sp>
        <p:nvSpPr>
          <p:cNvPr id="1465" name="Shape 1465"/>
          <p:cNvSpPr/>
          <p:nvPr/>
        </p:nvSpPr>
        <p:spPr>
          <a:xfrm>
            <a:off x="9056467" y="1761406"/>
            <a:ext cx="3602262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效果评测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随机抽样200条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搜索低档(5档以下)q-d pair</a:t>
            </a:r>
            <a:endParaRPr b="1" sz="2000">
              <a:solidFill>
                <a:srgbClr val="FF250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相似度0.8以上可提升召回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占比2.5%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提升召回准确率83%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应用到广告相关性：预研中...</a:t>
            </a:r>
          </a:p>
        </p:txBody>
      </p:sp>
      <p:pic>
        <p:nvPicPr>
          <p:cNvPr id="1466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738" y="1439165"/>
            <a:ext cx="8040381" cy="3540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7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037842"/>
            <a:ext cx="13004801" cy="5622029"/>
          </a:xfrm>
          <a:prstGeom prst="rect">
            <a:avLst/>
          </a:prstGeom>
          <a:ln w="12700">
            <a:miter lim="400000"/>
          </a:ln>
        </p:spPr>
      </p:pic>
      <p:sp>
        <p:nvSpPr>
          <p:cNvPr name="文本框 1" id="1468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Shape 1469"/>
          <p:cNvSpPr/>
          <p:nvPr>
            <p:ph type="title"/>
          </p:nvPr>
        </p:nvSpPr>
        <p:spPr>
          <a:xfrm>
            <a:off x="952500" y="165407"/>
            <a:ext cx="11099800" cy="1018777"/>
          </a:xfrm>
          <a:prstGeom prst="rect">
            <a:avLst/>
          </a:prstGeom>
        </p:spPr>
        <p:txBody>
          <a:bodyPr/>
          <a:lstStyle>
            <a:lvl1pPr defTabSz="368045">
              <a:defRPr sz="5040"/>
            </a:lvl1pPr>
          </a:lstStyle>
          <a:p>
            <a:pPr lvl="0">
              <a:defRPr sz="1800"/>
            </a:pPr>
            <a:r>
              <a:rPr sz="5040"/>
              <a:t>不同实体文本语义抽象到同一可比空间</a:t>
            </a:r>
          </a:p>
        </p:txBody>
      </p:sp>
      <p:graphicFrame>
        <p:nvGraphicFramePr>
          <p:cNvPr id="1470" name="Table 1470"/>
          <p:cNvGraphicFramePr/>
          <p:nvPr/>
        </p:nvGraphicFramePr>
        <p:xfrm>
          <a:off x="551271" y="1516938"/>
          <a:ext cx="11937408" cy="8008236"/>
        </p:xfrm>
        <a:graphic>
          <a:graphicData uri="http://schemas.openxmlformats.org/drawingml/2006/table">
            <a:tbl>
              <a:tblPr bandCol="0" bandRow="0" firstCol="1" firstRow="1" lastCol="0" lastRow="0" rtl="0">
                <a:tableStyleId>{EEE7283C-3CF3-47DC-8721-378D4A62B228}</a:tableStyleId>
              </a:tblPr>
              <a:tblGrid>
                <a:gridCol w="2976357"/>
                <a:gridCol w="2976357"/>
                <a:gridCol w="4162909"/>
                <a:gridCol w="1812254"/>
              </a:tblGrid>
              <a:tr h="1142219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实体 \ 训练技巧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文本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实际参与训练的文本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规模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1142219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doc（商品标题）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供应 无极灯 路灯 无极灯 低频 节能 无极灯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商品标题本身（分词后）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2.2亿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5D5D5D"/>
                      </a:solidFill>
                      <a:miter lim="400000"/>
                    </a:lnB>
                  </a:tcPr>
                </a:tc>
              </a:tr>
              <a:tr h="1142219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query（搜索关键词）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车载功放四路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query下点击过的标题（以及相关性高档曝光的）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6000w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</a:tcPr>
                </a:tc>
              </a:tr>
              <a:tr h="1142219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cate（类目）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球根花卉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类目下的商品标题集合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7000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</a:tcPr>
                </a:tc>
              </a:tr>
              <a:tr h="1142219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bidword（广告词）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饰品 刘海贴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bidword下绑定的文本集合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176w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</a:tcPr>
                </a:tc>
              </a:tr>
              <a:tr h="1142219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company（卖家）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东阳市南市栋豪工艺品厂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商家卖的商品标题集合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354w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</a:tcPr>
                </a:tc>
              </a:tr>
              <a:tr h="1142219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user（买家）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(用户ID)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用户浏览过的详情页的标题集合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1000w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5D5D5D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sp>
        <p:nvSpPr>
          <p:cNvPr name="文本框 1" id="1471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/>
          <p:nvPr>
            <p:ph type="title"/>
          </p:nvPr>
        </p:nvSpPr>
        <p:spPr>
          <a:xfrm>
            <a:off x="952500" y="444500"/>
            <a:ext cx="11099800" cy="977772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 lvl="0">
              <a:defRPr sz="1800"/>
            </a:pPr>
            <a:r>
              <a:rPr sz="6880"/>
              <a:t>更多应用场景</a:t>
            </a:r>
          </a:p>
        </p:txBody>
      </p:sp>
      <p:pic>
        <p:nvPicPr>
          <p:cNvPr id="147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5854" y="1497730"/>
            <a:ext cx="7793472" cy="7624049"/>
          </a:xfrm>
          <a:prstGeom prst="rect">
            <a:avLst/>
          </a:prstGeom>
          <a:ln w="12700">
            <a:miter lim="400000"/>
          </a:ln>
        </p:spPr>
      </p:pic>
      <p:sp>
        <p:nvSpPr>
          <p:cNvPr id="1474" name="Shape 1474"/>
          <p:cNvSpPr/>
          <p:nvPr/>
        </p:nvSpPr>
        <p:spPr>
          <a:xfrm>
            <a:off x="204201" y="5499099"/>
            <a:ext cx="464902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7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700">
                <a:solidFill>
                  <a:srgbClr val="C82506"/>
                </a:solidFill>
              </a:rPr>
              <a:t>1688淘宝天猫商品互找相似款</a:t>
            </a:r>
          </a:p>
        </p:txBody>
      </p:sp>
      <p:sp>
        <p:nvSpPr>
          <p:cNvPr id="1475" name="Shape 1475"/>
          <p:cNvSpPr/>
          <p:nvPr/>
        </p:nvSpPr>
        <p:spPr>
          <a:xfrm>
            <a:off x="2510174" y="7358314"/>
            <a:ext cx="2171701" cy="446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7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700">
                <a:solidFill>
                  <a:srgbClr val="C82506"/>
                </a:solidFill>
              </a:rPr>
              <a:t>买家用户画像</a:t>
            </a:r>
          </a:p>
        </p:txBody>
      </p:sp>
      <p:sp>
        <p:nvSpPr>
          <p:cNvPr id="1476" name="Shape 1476"/>
          <p:cNvSpPr/>
          <p:nvPr/>
        </p:nvSpPr>
        <p:spPr>
          <a:xfrm>
            <a:off x="3279999" y="3816041"/>
            <a:ext cx="1485901" cy="446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7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700">
                <a:solidFill>
                  <a:srgbClr val="C82506"/>
                </a:solidFill>
              </a:rPr>
              <a:t>类目推荐</a:t>
            </a:r>
          </a:p>
        </p:txBody>
      </p:sp>
      <p:sp>
        <p:nvSpPr>
          <p:cNvPr id="1477" name="Shape 1477"/>
          <p:cNvSpPr/>
          <p:nvPr/>
        </p:nvSpPr>
        <p:spPr>
          <a:xfrm>
            <a:off x="3279999" y="2658416"/>
            <a:ext cx="1485901" cy="446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7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700">
                <a:solidFill>
                  <a:srgbClr val="C82506"/>
                </a:solidFill>
              </a:rPr>
              <a:t>标题摘要</a:t>
            </a:r>
          </a:p>
        </p:txBody>
      </p:sp>
      <p:sp>
        <p:nvSpPr>
          <p:cNvPr id="1478" name="Shape 1478"/>
          <p:cNvSpPr/>
          <p:nvPr/>
        </p:nvSpPr>
        <p:spPr>
          <a:xfrm>
            <a:off x="6859490" y="9197237"/>
            <a:ext cx="2142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2300"/>
              <a:t>Demo:</a:t>
            </a:r>
            <a:r>
              <a:rPr sz="2300" u="sng">
                <a:hlinkClick action="" endSnd="0" highlightClick="0" history="1" invalidUrl="" r:id="rId3" tgtFrame="" tooltip=""/>
              </a:rPr>
              <a:t>点击进入</a:t>
            </a:r>
          </a:p>
        </p:txBody>
      </p:sp>
      <p:sp>
        <p:nvSpPr>
          <p:cNvPr id="1479" name="Shape 1479"/>
          <p:cNvSpPr/>
          <p:nvPr/>
        </p:nvSpPr>
        <p:spPr>
          <a:xfrm>
            <a:off x="2386191" y="1932183"/>
            <a:ext cx="241966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7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700">
                <a:solidFill>
                  <a:srgbClr val="C82506"/>
                </a:solidFill>
              </a:rPr>
              <a:t>query类目预测</a:t>
            </a:r>
          </a:p>
        </p:txBody>
      </p:sp>
      <p:sp>
        <p:nvSpPr>
          <p:cNvPr id="1480" name="Shape 1480"/>
          <p:cNvSpPr/>
          <p:nvPr/>
        </p:nvSpPr>
        <p:spPr>
          <a:xfrm>
            <a:off x="2625115" y="3323435"/>
            <a:ext cx="2171701" cy="446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7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700">
                <a:solidFill>
                  <a:srgbClr val="C82506"/>
                </a:solidFill>
              </a:rPr>
              <a:t>标题类目预测</a:t>
            </a:r>
          </a:p>
        </p:txBody>
      </p:sp>
      <p:sp>
        <p:nvSpPr>
          <p:cNvPr name="文本框 1" id="1481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/>
          <p:nvPr>
            <p:ph type="title"/>
          </p:nvPr>
        </p:nvSpPr>
        <p:spPr>
          <a:xfrm>
            <a:off x="-96694" y="116095"/>
            <a:ext cx="12804103" cy="1407777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pPr lvl="0">
              <a:defRPr sz="1800"/>
            </a:pPr>
            <a:r>
              <a:rPr sz="7100"/>
              <a:t>类目预测: query2cate效果评测</a:t>
            </a:r>
          </a:p>
        </p:txBody>
      </p:sp>
      <p:pic>
        <p:nvPicPr>
          <p:cNvPr id="148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144" y="1845660"/>
            <a:ext cx="6146885" cy="70705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4" name="Shape 1484"/>
          <p:cNvSpPr/>
          <p:nvPr/>
        </p:nvSpPr>
        <p:spPr>
          <a:xfrm>
            <a:off x="7939893" y="2147024"/>
            <a:ext cx="3894585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效果评测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随机抽样100条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badcase评估：好坏比6:4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 lvl="0">
              <a:defRPr sz="1800"/>
            </a:pPr>
            <a:r>
              <a:rPr b="1" sz="2000">
                <a:solidFill>
                  <a:srgbClr val="FF2500"/>
                </a:solidFill>
                <a:latin typeface="Times Roman"/>
                <a:ea typeface="Times Roman"/>
                <a:cs typeface="Times Roman"/>
                <a:sym typeface="Times Roman"/>
              </a:rPr>
              <a:t>	goodcase中10%可提升准确率</a:t>
            </a:r>
            <a:endParaRPr b="1" sz="2000">
              <a:solidFill>
                <a:srgbClr val="FF25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name="文本框 1" id="1485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参考资料</a:t>
            </a:r>
          </a:p>
        </p:txBody>
      </p:sp>
      <p:sp>
        <p:nvSpPr>
          <p:cNvPr id="1487" name="Shape 1487"/>
          <p:cNvSpPr/>
          <p:nvPr>
            <p:ph idx="1" type="body"/>
          </p:nvPr>
        </p:nvSpPr>
        <p:spPr>
          <a:prstGeom prst="rect">
            <a:avLst/>
          </a:prstGeom>
        </p:spPr>
        <p:txBody>
          <a:bodyPr/>
          <a:lstStyle/>
          <a:p>
            <a:pPr defTabSz="537463" indent="-408940" lvl="0" marL="408940">
              <a:spcBef>
                <a:spcPts val="3800"/>
              </a:spcBef>
              <a:defRPr sz="1800"/>
            </a:pPr>
            <a:r>
              <a:rPr sz="3312"/>
              <a:t>Efficient Estimation of Word Representations in Vector Space（Mikolov, Google, 2013）</a:t>
            </a:r>
            <a:endParaRPr sz="3312"/>
          </a:p>
          <a:p>
            <a:pPr defTabSz="537463" indent="-408940" lvl="0" marL="408940">
              <a:spcBef>
                <a:spcPts val="3800"/>
              </a:spcBef>
              <a:defRPr sz="1800"/>
            </a:pPr>
            <a:r>
              <a:rPr sz="3312"/>
              <a:t>Distributed Representations of Words and Phrases and their Compositionality（Mikolov, Google 2013）</a:t>
            </a:r>
            <a:endParaRPr sz="3312"/>
          </a:p>
          <a:p>
            <a:pPr defTabSz="537463" indent="-408940" lvl="0" marL="408940">
              <a:spcBef>
                <a:spcPts val="3800"/>
              </a:spcBef>
              <a:defRPr sz="1800"/>
            </a:pPr>
            <a:r>
              <a:rPr sz="3312"/>
              <a:t>Distributed Representations of Sentences and Documents（Quoc Le, Google, ICML2014）</a:t>
            </a:r>
            <a:endParaRPr sz="3312"/>
          </a:p>
          <a:p>
            <a:pPr defTabSz="537463" indent="-408940" lvl="0" marL="408940">
              <a:spcBef>
                <a:spcPts val="3800"/>
              </a:spcBef>
              <a:defRPr sz="1800"/>
            </a:pPr>
            <a:r>
              <a:rPr sz="3312"/>
              <a:t>word2vec原理剖析（吴胜兰 2014-09-25）</a:t>
            </a:r>
            <a:endParaRPr sz="3312"/>
          </a:p>
          <a:p>
            <a:pPr defTabSz="537463" indent="-408940" lvl="1" marL="817880">
              <a:spcBef>
                <a:spcPts val="3800"/>
              </a:spcBef>
              <a:defRPr sz="1800"/>
            </a:pPr>
            <a:r>
              <a:rPr sz="3312" u="sng">
                <a:hlinkClick action="" endSnd="0" highlightClick="0" history="1" invalidUrl="" r:id="rId2" tgtFrame="" tooltip=""/>
              </a:rPr>
              <a:t>http://www.atatech.org/articles/23068</a:t>
            </a:r>
          </a:p>
        </p:txBody>
      </p:sp>
      <p:sp>
        <p:nvSpPr>
          <p:cNvPr name="文本框 1" id="1488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Q&amp;A</a:t>
            </a:r>
          </a:p>
        </p:txBody>
      </p:sp>
      <p:sp>
        <p:nvSpPr>
          <p:cNvPr id="1490" name="Shape 1490"/>
          <p:cNvSpPr/>
          <p:nvPr/>
        </p:nvSpPr>
        <p:spPr>
          <a:xfrm>
            <a:off x="5644692" y="4552950"/>
            <a:ext cx="17154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3600"/>
              <a:t>Thanks </a:t>
            </a:r>
          </a:p>
        </p:txBody>
      </p:sp>
      <p:sp>
        <p:nvSpPr>
          <p:cNvPr name="文本框 1" id="1491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语义向量</a:t>
            </a:r>
          </a:p>
        </p:txBody>
      </p:sp>
      <p:graphicFrame>
        <p:nvGraphicFramePr>
          <p:cNvPr id="49" name="Table 49"/>
          <p:cNvGraphicFramePr/>
          <p:nvPr/>
        </p:nvGraphicFramePr>
        <p:xfrm>
          <a:off x="481495" y="4028826"/>
          <a:ext cx="5738244" cy="2444007"/>
        </p:xfrm>
        <a:graphic>
          <a:graphicData uri="http://schemas.openxmlformats.org/drawingml/2006/table">
            <a:tbl>
              <a:tblPr bandCol="0" bandRow="0" firstCol="0" firstRow="1" lastCol="0" lastRow="0" rtl="0">
                <a:tableStyleId>{4A9BC294-FFE2-49D5-8D69-9E1BD2C41BD5}</a:tableStyleId>
              </a:tblPr>
              <a:tblGrid>
                <a:gridCol w="742676"/>
                <a:gridCol w="2247254"/>
                <a:gridCol w="911870"/>
                <a:gridCol w="911870"/>
                <a:gridCol w="911870"/>
              </a:tblGrid>
              <a:tr h="486261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ID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Text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486261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sz="1800"/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a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sz="1800"/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苹果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0.53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0.48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0.7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6261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sz="1800"/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b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sz="1800"/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手机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0.5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0.25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0.83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6261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sz="1800"/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c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sz="1800"/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小米手机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0.49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0.85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0.19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6261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sz="1800"/>
                      </a:pPr>
                      <a:r>
                        <a:rPr b="1" sz="21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d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sz="1800"/>
                      </a:pPr>
                      <a:r>
                        <a:rPr b="1" sz="1766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韩版雪纺衬衫女长袖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0.93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0.17</a:t>
                      </a:r>
                    </a:p>
                  </a:txBody>
                  <a:tcPr anchor="ctr" anchorCtr="0" horzOverflow="overflow" marB="50800" marL="50800" marR="50800" marT="50800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166">
                          <a:sym typeface="Helvetica Light"/>
                        </a:rPr>
                        <a:t>0.34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0" name="Shape 50"/>
          <p:cNvSpPr/>
          <p:nvPr/>
        </p:nvSpPr>
        <p:spPr>
          <a:xfrm>
            <a:off x="48617" y="2701055"/>
            <a:ext cx="6591301" cy="483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文本语义在高维空间的分布式抽象表示</a:t>
            </a:r>
          </a:p>
        </p:txBody>
      </p:sp>
      <p:sp>
        <p:nvSpPr>
          <p:cNvPr id="51" name="Shape 51"/>
          <p:cNvSpPr/>
          <p:nvPr/>
        </p:nvSpPr>
        <p:spPr>
          <a:xfrm>
            <a:off x="791490" y="6492590"/>
            <a:ext cx="510555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以3维空间为例（向量已归一化）</a:t>
            </a:r>
          </a:p>
        </p:txBody>
      </p:sp>
      <p:sp>
        <p:nvSpPr>
          <p:cNvPr id="52" name="Shape 52"/>
          <p:cNvSpPr/>
          <p:nvPr/>
        </p:nvSpPr>
        <p:spPr>
          <a:xfrm>
            <a:off x="7525460" y="8472261"/>
            <a:ext cx="4559301" cy="42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2500"/>
              <a:t>余弦夹角法</a:t>
            </a:r>
            <a:r>
              <a:rPr sz="2500">
                <a:solidFill>
                  <a:srgbClr val="C82506"/>
                </a:solidFill>
              </a:rPr>
              <a:t>（等价）</a:t>
            </a:r>
            <a:r>
              <a:rPr sz="2500"/>
              <a:t>欧式距离法</a:t>
            </a:r>
          </a:p>
        </p:txBody>
      </p:sp>
      <p:sp>
        <p:nvSpPr>
          <p:cNvPr id="53" name="Shape 53"/>
          <p:cNvSpPr/>
          <p:nvPr/>
        </p:nvSpPr>
        <p:spPr>
          <a:xfrm>
            <a:off x="267306" y="7590244"/>
            <a:ext cx="6515101" cy="40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文本：任意的词、短语或句子或篇章（词序列）</a:t>
            </a:r>
          </a:p>
        </p:txBody>
      </p:sp>
      <p:sp>
        <p:nvSpPr>
          <p:cNvPr id="54" name="Shape 54"/>
          <p:cNvSpPr/>
          <p:nvPr/>
        </p:nvSpPr>
        <p:spPr>
          <a:xfrm>
            <a:off x="235624" y="8589853"/>
            <a:ext cx="62172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2500"/>
              <a:t>优化目标：空间距离</a:t>
            </a:r>
            <a:r>
              <a:rPr sz="2500">
                <a:solidFill>
                  <a:srgbClr val="C82506"/>
                </a:solidFill>
              </a:rPr>
              <a:t> (精准衡量) </a:t>
            </a:r>
            <a:r>
              <a:rPr sz="2500"/>
              <a:t>语义相似度</a:t>
            </a:r>
          </a:p>
        </p:txBody>
      </p:sp>
      <p:sp>
        <p:nvSpPr>
          <p:cNvPr id="55" name="Shape 55"/>
          <p:cNvSpPr/>
          <p:nvPr/>
        </p:nvSpPr>
        <p:spPr>
          <a:xfrm>
            <a:off x="239117" y="8090048"/>
            <a:ext cx="6210301" cy="40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训练：对文本进行语义向量编码、完全无指导</a:t>
            </a:r>
          </a:p>
        </p:txBody>
      </p:sp>
      <p:pic>
        <p:nvPicPr>
          <p:cNvPr id="56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4651" y="2595406"/>
            <a:ext cx="5738244" cy="4858297"/>
          </a:xfrm>
          <a:prstGeom prst="rect">
            <a:avLst/>
          </a:prstGeom>
          <a:ln w="12700">
            <a:miter lim="400000"/>
          </a:ln>
        </p:spPr>
      </p:pic>
      <p:sp>
        <p:nvSpPr>
          <p:cNvPr name="文本框 1" id="57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xfrm>
            <a:off x="952500" y="165407"/>
            <a:ext cx="11099800" cy="1018777"/>
          </a:xfrm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 lvl="0">
              <a:defRPr sz="1800"/>
            </a:pPr>
            <a:r>
              <a:rPr sz="7200"/>
              <a:t>语义向量的应用</a:t>
            </a:r>
          </a:p>
        </p:txBody>
      </p:sp>
      <p:graphicFrame>
        <p:nvGraphicFramePr>
          <p:cNvPr id="59" name="Table 59"/>
          <p:cNvGraphicFramePr/>
          <p:nvPr/>
        </p:nvGraphicFramePr>
        <p:xfrm>
          <a:off x="551271" y="1516938"/>
          <a:ext cx="11914958" cy="8008236"/>
        </p:xfrm>
        <a:graphic>
          <a:graphicData uri="http://schemas.openxmlformats.org/drawingml/2006/table">
            <a:tbl>
              <a:tblPr bandCol="0" bandRow="0" firstCol="1" firstRow="1" lastCol="0" lastRow="0" rtl="0">
                <a:tableStyleId>{EEE7283C-3CF3-47DC-8721-378D4A62B228}</a:tableStyleId>
              </a:tblPr>
              <a:tblGrid>
                <a:gridCol w="3967418"/>
                <a:gridCol w="3967418"/>
                <a:gridCol w="3967418"/>
              </a:tblGrid>
              <a:tr h="888392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应用场景 \ 示例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输入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输出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888392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同义词、近义词挖掘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起子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螺丝刀、改锥、螺丝批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888392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query推荐、改写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x-ray检测仪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x射线检测仪、射线检测仪器 、xray检测仪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888392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文本相似款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供应 无极灯 路灯 无极灯 低频 节能 无极灯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华文细黑"/>
                          <a:ea typeface="华文细黑"/>
                          <a:cs typeface="华文细黑"/>
                          <a:sym typeface="华文细黑"/>
                        </a:rPr>
                        <a:t>（1）工业 照明 低频 无极灯 厂房灯 长寿命 高质量 gc017 低频 无极灯 厂房灯
（2）广东 无极灯 120w 泛光灯 节能 投光灯 低频 无极灯 生产 厂家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888392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相关性计算优化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饰品 刘海贴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华文细黑"/>
                          <a:ea typeface="华文细黑"/>
                          <a:cs typeface="华文细黑"/>
                          <a:sym typeface="华文细黑"/>
                        </a:rPr>
                        <a:t>（1）精美 无痕 固定 刘海贴 | 美发 刘海贴 | 刘海贴 发帖 魔法贴   (0.95)
（2）精品 饰品 韩版 成人 儿童 发贴 刘海贴 魔法贴 粘 发贴 头 发贴 碎 发贴 头饰 (0.93)
输出3：原创 头饰 韩国 蕾丝 珍珠 发帖 刘海贴 魔法贴 留海 贴 无痕 固粘 头饰 发饰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888392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相似类目推荐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1045497:球根花卉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1045490:观赏凤梨
1045491:兰科植物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</a:tr>
              <a:tr h="888392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query类目预测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车载功放四路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1032087:汽车音响
1034110:专业音响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</a:tr>
              <a:tr h="888392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相似公司推荐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b2b-2365750683:蒋新燕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东阳市南市栋豪工艺品厂
安徽千禧缘商贸有限公司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</a:tr>
              <a:tr h="888392">
                <a:tc>
                  <a:txBody>
                    <a:bodyPr/>
                    <a:lstStyle/>
                    <a:p>
                      <a:pPr algn="ctr" lvl="0">
                        <a:tabLst>
                          <a:tab algn="l" pos="1181100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algn="b" blurRad="25400" dir="5400000" dist="25400" kx="0" ky="0" rotWithShape="0" sx="100000" sy="1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Light"/>
                        </a:rPr>
                        <a:t>用户画像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(用户ID)</a:t>
                      </a:r>
                    </a:p>
                  </a:txBody>
                  <a:tcPr anchor="ctr" anchorCtr="0" horzOverflow="overflow" marB="50800" marL="50800" marR="50800" marT="50800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2600">
                          <a:sym typeface="Helvetica Light"/>
                        </a:rPr>
                        <a:t>（偏好的类目、商家、query）</a:t>
                      </a:r>
                    </a:p>
                  </a:txBody>
                  <a:tcPr anchor="ctr" anchorCtr="0" horzOverflow="overflow" marB="50800" marL="50800" marR="50800" marT="50800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name="文本框 1" id="60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训练语义向量</a:t>
            </a:r>
          </a:p>
        </p:txBody>
      </p:sp>
      <p:sp>
        <p:nvSpPr>
          <p:cNvPr id="62" name="Shape 62"/>
          <p:cNvSpPr/>
          <p:nvPr>
            <p:ph idx="1" type="body"/>
          </p:nvPr>
        </p:nvSpPr>
        <p:spPr>
          <a:prstGeom prst="rect">
            <a:avLst/>
          </a:prstGeom>
        </p:spPr>
        <p:txBody>
          <a:bodyPr/>
          <a:lstStyle/>
          <a:p>
            <a:pPr defTabSz="403097" indent="-306704" lvl="0" marL="306704">
              <a:spcBef>
                <a:spcPts val="2800"/>
              </a:spcBef>
              <a:defRPr sz="1800"/>
            </a:pPr>
            <a:r>
              <a:rPr sz="2484"/>
              <a:t>第1步</a:t>
            </a:r>
            <a:endParaRPr sz="2484"/>
          </a:p>
          <a:p>
            <a:pPr defTabSz="403097" indent="-306704" lvl="1" marL="613409">
              <a:spcBef>
                <a:spcPts val="2800"/>
              </a:spcBef>
              <a:defRPr sz="1800"/>
            </a:pPr>
            <a:r>
              <a:rPr sz="2484"/>
              <a:t>给定文本集合，（单机）训练词的语义向量（词向量）</a:t>
            </a:r>
            <a:endParaRPr sz="2484"/>
          </a:p>
          <a:p>
            <a:pPr defTabSz="403097" indent="-306704" lvl="1" marL="613409">
              <a:spcBef>
                <a:spcPts val="2800"/>
              </a:spcBef>
              <a:defRPr sz="1800"/>
            </a:pPr>
            <a:r>
              <a:rPr sz="2484"/>
              <a:t>（word2vec模型，Google 2013）</a:t>
            </a:r>
            <a:endParaRPr sz="2484"/>
          </a:p>
          <a:p>
            <a:pPr defTabSz="403097" indent="-306704" lvl="1" marL="613409">
              <a:spcBef>
                <a:spcPts val="2800"/>
              </a:spcBef>
              <a:defRPr sz="1800"/>
            </a:pPr>
            <a:r>
              <a:rPr sz="2484"/>
              <a:t>对任意的词抽象为一个指定长度的语义向量</a:t>
            </a:r>
            <a:endParaRPr sz="2484"/>
          </a:p>
          <a:p>
            <a:pPr defTabSz="403097" indent="-306704" lvl="0" marL="306704">
              <a:spcBef>
                <a:spcPts val="2800"/>
              </a:spcBef>
              <a:defRPr sz="1800"/>
            </a:pPr>
            <a:r>
              <a:rPr sz="2484"/>
              <a:t>第2步</a:t>
            </a:r>
            <a:endParaRPr sz="2484"/>
          </a:p>
          <a:p>
            <a:pPr defTabSz="403097" indent="-306704" lvl="1" marL="613409">
              <a:spcBef>
                <a:spcPts val="2800"/>
              </a:spcBef>
              <a:defRPr sz="1800"/>
            </a:pPr>
            <a:r>
              <a:rPr sz="2484"/>
              <a:t>给定文本集合，固定词向量，（分布式）训练文本（词序列）的语义向量</a:t>
            </a:r>
            <a:endParaRPr sz="2484"/>
          </a:p>
          <a:p>
            <a:pPr defTabSz="403097" indent="-306704" lvl="1" marL="613409">
              <a:spcBef>
                <a:spcPts val="2800"/>
              </a:spcBef>
              <a:defRPr sz="1800"/>
            </a:pPr>
            <a:r>
              <a:rPr sz="2484"/>
              <a:t>（doc2vec模型，Google 2014）</a:t>
            </a:r>
            <a:endParaRPr sz="2484"/>
          </a:p>
          <a:p>
            <a:pPr defTabSz="403097" indent="-306704" lvl="1" marL="613409">
              <a:spcBef>
                <a:spcPts val="2800"/>
              </a:spcBef>
              <a:defRPr sz="1800"/>
            </a:pPr>
            <a:r>
              <a:rPr sz="2484"/>
              <a:t>使用第1步训练的网络初始化</a:t>
            </a:r>
            <a:endParaRPr sz="2484"/>
          </a:p>
          <a:p>
            <a:pPr defTabSz="403097" indent="-306704" lvl="1" marL="613409">
              <a:spcBef>
                <a:spcPts val="2800"/>
              </a:spcBef>
              <a:defRPr sz="1800"/>
            </a:pPr>
            <a:r>
              <a:rPr sz="2484"/>
              <a:t>对任意的文本（词序列）抽象为一个与词向量维度相同的语义向量</a:t>
            </a:r>
          </a:p>
        </p:txBody>
      </p:sp>
      <p:sp>
        <p:nvSpPr>
          <p:cNvPr name="文本框 1" id="63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327219">
            <a:off x="2666135" y="4759224"/>
            <a:ext cx="5337548" cy="352235"/>
          </a:xfrm>
          <a:prstGeom prst="rect">
            <a:avLst/>
          </a:prstGeom>
        </p:spPr>
      </p:pic>
      <p:sp>
        <p:nvSpPr>
          <p:cNvPr id="66" name="Shape 66"/>
          <p:cNvSpPr/>
          <p:nvPr>
            <p:ph type="title"/>
          </p:nvPr>
        </p:nvSpPr>
        <p:spPr>
          <a:xfrm>
            <a:off x="650239" y="130952"/>
            <a:ext cx="11704322" cy="10718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word2vec模型</a:t>
            </a:r>
          </a:p>
        </p:txBody>
      </p:sp>
      <p:sp>
        <p:nvSpPr>
          <p:cNvPr id="67" name="Shape 67"/>
          <p:cNvSpPr/>
          <p:nvPr/>
        </p:nvSpPr>
        <p:spPr>
          <a:xfrm>
            <a:off x="1542534" y="5776905"/>
            <a:ext cx="1841501" cy="53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sz="3400"/>
            </a:lvl1pPr>
          </a:lstStyle>
          <a:p>
            <a:pPr lvl="0">
              <a:defRPr sz="1800"/>
            </a:pPr>
            <a:r>
              <a:rPr sz="3400"/>
              <a:t>训练数据</a:t>
            </a:r>
          </a:p>
        </p:txBody>
      </p:sp>
      <p:graphicFrame>
        <p:nvGraphicFramePr>
          <p:cNvPr id="68" name="Table 68"/>
          <p:cNvGraphicFramePr/>
          <p:nvPr/>
        </p:nvGraphicFramePr>
        <p:xfrm>
          <a:off x="365148" y="6315316"/>
          <a:ext cx="4208973" cy="2665931"/>
        </p:xfrm>
        <a:graphic>
          <a:graphicData uri="http://schemas.openxmlformats.org/drawingml/2006/table">
            <a:tbl>
              <a:tblPr bandCol="0" bandRow="0" firstCol="0" firstRow="0" lastCol="0" lastRow="0" rtl="0">
                <a:tableStyleId>{33BA23B1-9221-436E-865A-0063620EA4FD}</a:tableStyleId>
              </a:tblPr>
              <a:tblGrid>
                <a:gridCol w="766424"/>
                <a:gridCol w="3429847"/>
              </a:tblGrid>
              <a:tr h="53064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805">
                          <a:sym typeface="Helvetica Light"/>
                        </a:rPr>
                        <a:t>编号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805">
                          <a:sym typeface="Helvetica Light"/>
                        </a:rPr>
                        <a:t>句子分词后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53064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1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新款 流行 zara 波浪 裙摆 圆领 甜美 连衣裙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53064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上海 厂家 供应 和晟 低温 试验箱 保修 终身 维护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53064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3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2015 秋季 女装   新款 品牌 修 腰 ol 气质 裙子   七分袖 针织 包臀 连衣裙 5355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53064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805">
                          <a:sym typeface="Helvetica Light"/>
                        </a:rPr>
                        <a:t>4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国产 手机 批发 供应 库存 手机 n95 蓝牙 特价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</a:tbl>
          </a:graphicData>
        </a:graphic>
      </p:graphicFrame>
      <p:pic>
        <p:nvPicPr>
          <p:cNvPr id="6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0350909">
            <a:off x="4454051" y="6478292"/>
            <a:ext cx="1761497" cy="352235"/>
          </a:xfrm>
          <a:prstGeom prst="rect">
            <a:avLst/>
          </a:prstGeom>
        </p:spPr>
      </p:pic>
      <p:grpSp>
        <p:nvGrpSpPr>
          <p:cNvPr id="106" name="Group 106"/>
          <p:cNvGrpSpPr/>
          <p:nvPr/>
        </p:nvGrpSpPr>
        <p:grpSpPr>
          <a:xfrm>
            <a:off x="5968037" y="1839805"/>
            <a:ext cx="6867602" cy="6206951"/>
            <a:chOff x="-116056" y="0"/>
            <a:chExt cx="6867600" cy="6206950"/>
          </a:xfrm>
        </p:grpSpPr>
        <p:sp>
          <p:nvSpPr>
            <p:cNvPr id="71" name="Shape 71"/>
            <p:cNvSpPr/>
            <p:nvPr/>
          </p:nvSpPr>
          <p:spPr>
            <a:xfrm>
              <a:off x="-116057" y="5559250"/>
              <a:ext cx="6867603" cy="647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ctr" bIns="50800" lIns="50800" numCol="1" rIns="50800" tIns="50800" wrap="none">
              <a:spAutoFit/>
            </a:bodyPr>
            <a:lstStyle/>
            <a:p>
              <a:pPr lvl="0">
                <a:defRPr sz="1800"/>
              </a:pPr>
              <a:r>
                <a:rPr sz="3600"/>
                <a:t>神经网络语言模型(cbow+负采样)</a:t>
              </a:r>
            </a:p>
          </p:txBody>
        </p:sp>
        <p:grpSp>
          <p:nvGrpSpPr>
            <p:cNvPr id="105" name="Group 105"/>
            <p:cNvGrpSpPr/>
            <p:nvPr/>
          </p:nvGrpSpPr>
          <p:grpSpPr>
            <a:xfrm>
              <a:off x="95259" y="0"/>
              <a:ext cx="6540230" cy="5375038"/>
              <a:chOff x="95259" y="0"/>
              <a:chExt cx="6540229" cy="5375037"/>
            </a:xfrm>
          </p:grpSpPr>
          <p:sp>
            <p:nvSpPr>
              <p:cNvPr id="72" name="Shape 72"/>
              <p:cNvSpPr/>
              <p:nvPr/>
            </p:nvSpPr>
            <p:spPr>
              <a:xfrm flipV="1">
                <a:off x="1069090" y="2667434"/>
                <a:ext cx="1099663" cy="1834366"/>
              </a:xfrm>
              <a:prstGeom prst="line">
                <a:avLst/>
              </a:prstGeom>
              <a:noFill/>
              <a:ln cap="flat" w="12700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anchor="ctr" bIns="0" lIns="0" numCol="1" rIns="0" tIns="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3" name="Shape 73"/>
              <p:cNvSpPr/>
              <p:nvPr/>
            </p:nvSpPr>
            <p:spPr>
              <a:xfrm flipH="1" flipV="1">
                <a:off x="2224402" y="2661600"/>
                <a:ext cx="141015" cy="1772809"/>
              </a:xfrm>
              <a:prstGeom prst="line">
                <a:avLst/>
              </a:prstGeom>
              <a:noFill/>
              <a:ln cap="flat" w="12700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anchor="ctr" bIns="0" lIns="0" numCol="1" rIns="0" tIns="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4" name="Shape 74"/>
              <p:cNvSpPr/>
              <p:nvPr/>
            </p:nvSpPr>
            <p:spPr>
              <a:xfrm flipV="1">
                <a:off x="2292927" y="1089385"/>
                <a:ext cx="668745" cy="1284746"/>
              </a:xfrm>
              <a:prstGeom prst="line">
                <a:avLst/>
              </a:prstGeom>
              <a:noFill/>
              <a:ln cap="flat" w="12700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anchor="ctr" bIns="0" lIns="0" numCol="1" rIns="0" tIns="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5" name="Shape 75"/>
              <p:cNvSpPr/>
              <p:nvPr/>
            </p:nvSpPr>
            <p:spPr>
              <a:xfrm flipV="1">
                <a:off x="2386454" y="2565309"/>
                <a:ext cx="262028" cy="1965391"/>
              </a:xfrm>
              <a:prstGeom prst="line">
                <a:avLst/>
              </a:prstGeom>
              <a:noFill/>
              <a:ln cap="flat" w="12700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anchor="ctr" bIns="0" lIns="0" numCol="1" rIns="0" tIns="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6" name="Shape 76"/>
              <p:cNvSpPr/>
              <p:nvPr/>
            </p:nvSpPr>
            <p:spPr>
              <a:xfrm flipV="1">
                <a:off x="2422454" y="2438310"/>
                <a:ext cx="607091" cy="2219390"/>
              </a:xfrm>
              <a:prstGeom prst="line">
                <a:avLst/>
              </a:prstGeom>
              <a:noFill/>
              <a:ln cap="flat" w="12700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anchor="ctr" bIns="0" lIns="0" numCol="1" rIns="0" tIns="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7" name="Shape 77"/>
              <p:cNvSpPr/>
              <p:nvPr/>
            </p:nvSpPr>
            <p:spPr>
              <a:xfrm flipV="1">
                <a:off x="1068127" y="2565310"/>
                <a:ext cx="1965390" cy="1965390"/>
              </a:xfrm>
              <a:prstGeom prst="line">
                <a:avLst/>
              </a:prstGeom>
              <a:noFill/>
              <a:ln cap="flat" w="12700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anchor="ctr" bIns="0" lIns="0" numCol="1" rIns="0" tIns="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8" name="Shape 78"/>
              <p:cNvSpPr/>
              <p:nvPr/>
            </p:nvSpPr>
            <p:spPr>
              <a:xfrm flipV="1">
                <a:off x="1085991" y="2563298"/>
                <a:ext cx="1530504" cy="1969413"/>
              </a:xfrm>
              <a:prstGeom prst="line">
                <a:avLst/>
              </a:prstGeom>
              <a:noFill/>
              <a:ln cap="flat" w="12700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anchor="ctr" bIns="0" lIns="0" numCol="1" rIns="0" tIns="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9" name="Shape 79"/>
              <p:cNvSpPr/>
              <p:nvPr/>
            </p:nvSpPr>
            <p:spPr>
              <a:xfrm flipV="1">
                <a:off x="2652186" y="962385"/>
                <a:ext cx="365864" cy="1538746"/>
              </a:xfrm>
              <a:prstGeom prst="line">
                <a:avLst/>
              </a:prstGeom>
              <a:noFill/>
              <a:ln cap="flat" w="12700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anchor="ctr" bIns="0" lIns="0" numCol="1" rIns="0" tIns="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0" name="Shape 80"/>
              <p:cNvSpPr/>
              <p:nvPr/>
            </p:nvSpPr>
            <p:spPr>
              <a:xfrm flipV="1">
                <a:off x="3018049" y="962386"/>
                <a:ext cx="1" cy="1538745"/>
              </a:xfrm>
              <a:prstGeom prst="line">
                <a:avLst/>
              </a:prstGeom>
              <a:noFill/>
              <a:ln cap="flat" w="12700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anchor="ctr" bIns="0" lIns="0" numCol="1" rIns="0" tIns="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129789" y="4263718"/>
                <a:ext cx="532385" cy="532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BFBFB"/>
                  </a:gs>
                  <a:gs pos="100000">
                    <a:srgbClr val="BEBEBE"/>
                  </a:gs>
                </a:gsLst>
                <a:lin ang="5400000" scaled="0"/>
              </a:gradFill>
              <a:ln cap="flat" w="12700">
                <a:noFill/>
                <a:miter lim="400000"/>
              </a:ln>
              <a:effectLst>
                <a:outerShdw algn="b" blurRad="38100" dir="5400000" dist="254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2" name="Shape 82"/>
              <p:cNvSpPr/>
              <p:nvPr/>
            </p:nvSpPr>
            <p:spPr>
              <a:xfrm>
                <a:off x="777685" y="4263718"/>
                <a:ext cx="532386" cy="532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BFBFB"/>
                  </a:gs>
                  <a:gs pos="100000">
                    <a:srgbClr val="BEBEBE"/>
                  </a:gs>
                </a:gsLst>
                <a:lin ang="5400000" scaled="0"/>
              </a:gradFill>
              <a:ln cap="flat" w="12700">
                <a:noFill/>
                <a:miter lim="400000"/>
              </a:ln>
              <a:effectLst>
                <a:outerShdw algn="b" blurRad="38100" dir="5400000" dist="254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3" name="Shape 83"/>
              <p:cNvSpPr/>
              <p:nvPr/>
            </p:nvSpPr>
            <p:spPr>
              <a:xfrm>
                <a:off x="1415166" y="4263718"/>
                <a:ext cx="532386" cy="532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4"/>
                <a:srcRect b="0" l="0" r="0" t="0"/>
                <a:tile algn="tl" flip="none" sx="100000" sy="100000" tx="0" ty="0"/>
              </a:blipFill>
              <a:ln cap="flat" w="12700">
                <a:noFill/>
                <a:miter lim="400000"/>
              </a:ln>
              <a:effectLst>
                <a:outerShdw algn="b" blurRad="50800" dir="0" dist="127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4" name="Shape 84"/>
              <p:cNvSpPr/>
              <p:nvPr/>
            </p:nvSpPr>
            <p:spPr>
              <a:xfrm>
                <a:off x="2095955" y="4263718"/>
                <a:ext cx="532386" cy="532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BFBFB"/>
                  </a:gs>
                  <a:gs pos="100000">
                    <a:srgbClr val="BEBEBE"/>
                  </a:gs>
                </a:gsLst>
                <a:lin ang="5400000" scaled="0"/>
              </a:gradFill>
              <a:ln cap="flat" w="12700">
                <a:noFill/>
                <a:miter lim="400000"/>
              </a:ln>
              <a:effectLst>
                <a:outerShdw algn="b" blurRad="38100" dir="5400000" dist="254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5" name="Shape 85"/>
              <p:cNvSpPr/>
              <p:nvPr/>
            </p:nvSpPr>
            <p:spPr>
              <a:xfrm>
                <a:off x="2776744" y="4263718"/>
                <a:ext cx="532386" cy="532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BFBFB"/>
                  </a:gs>
                  <a:gs pos="100000">
                    <a:srgbClr val="BEBEBE"/>
                  </a:gs>
                </a:gsLst>
                <a:lin ang="5400000" scaled="0"/>
              </a:gradFill>
              <a:ln cap="flat" w="12700">
                <a:noFill/>
                <a:miter lim="400000"/>
              </a:ln>
              <a:effectLst>
                <a:outerShdw algn="b" blurRad="38100" dir="5400000" dist="254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3363426" y="4263718"/>
                <a:ext cx="532385" cy="532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BFBFB"/>
                  </a:gs>
                  <a:gs pos="100000">
                    <a:srgbClr val="BEBEBE"/>
                  </a:gs>
                </a:gsLst>
                <a:lin ang="5400000" scaled="0"/>
              </a:gradFill>
              <a:ln cap="flat" w="12700">
                <a:noFill/>
                <a:miter lim="400000"/>
              </a:ln>
              <a:effectLst>
                <a:outerShdw algn="b" blurRad="38100" dir="5400000" dist="254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7" name="Shape 87"/>
              <p:cNvSpPr/>
              <p:nvPr/>
            </p:nvSpPr>
            <p:spPr>
              <a:xfrm>
                <a:off x="4069615" y="4263718"/>
                <a:ext cx="532385" cy="532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BFBFB"/>
                  </a:gs>
                  <a:gs pos="100000">
                    <a:srgbClr val="BEBEBE"/>
                  </a:gs>
                </a:gsLst>
                <a:lin ang="5400000" scaled="0"/>
              </a:gradFill>
              <a:ln cap="flat" w="12700">
                <a:noFill/>
                <a:miter lim="400000"/>
              </a:ln>
              <a:effectLst>
                <a:outerShdw algn="b" blurRad="38100" dir="5400000" dist="254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8" name="Shape 88"/>
              <p:cNvSpPr/>
              <p:nvPr/>
            </p:nvSpPr>
            <p:spPr>
              <a:xfrm>
                <a:off x="4775804" y="4263718"/>
                <a:ext cx="532385" cy="532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BFBFB"/>
                  </a:gs>
                  <a:gs pos="100000">
                    <a:srgbClr val="BEBEBE"/>
                  </a:gs>
                </a:gsLst>
                <a:lin ang="5400000" scaled="0"/>
              </a:gradFill>
              <a:ln cap="flat" w="12700">
                <a:noFill/>
                <a:miter lim="400000"/>
              </a:ln>
              <a:effectLst>
                <a:outerShdw algn="b" blurRad="38100" dir="5400000" dist="254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95259" y="4333061"/>
                <a:ext cx="5471444" cy="393701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ctr" bIns="50800" lIns="50800" numCol="1" rIns="50800" tIns="50800" wrap="none">
                <a:spAutoFit/>
              </a:bodyPr>
              <a:lstStyle>
                <a:lvl1pPr algn="l">
                  <a:defRPr sz="19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defTabSz="914400" lvl="0">
                  <a:defRPr sz="1800"/>
                </a:pPr>
                <a:r>
                  <a:rPr sz="1900"/>
                  <a:t>新款 流行 zara 波浪 裙摆 圆领  甜美 连衣裙</a:t>
                </a:r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1361578" y="565515"/>
                <a:ext cx="532385" cy="532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5"/>
                <a:srcRect b="0" l="0" r="0" t="0"/>
                <a:tile algn="tl" flip="none" sx="100000" sy="100000" tx="0" ty="0"/>
              </a:blipFill>
              <a:ln cap="flat" w="12700">
                <a:noFill/>
                <a:miter lim="400000"/>
              </a:ln>
              <a:effectLst>
                <a:outerShdw algn="b" blurRad="38100" dir="5400000" dist="254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2042366" y="565515"/>
                <a:ext cx="532386" cy="532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5"/>
                <a:srcRect b="0" l="0" r="0" t="0"/>
                <a:tile algn="tl" flip="none" sx="100000" sy="100000" tx="0" ty="0"/>
              </a:blipFill>
              <a:ln cap="flat" w="12700">
                <a:noFill/>
                <a:miter lim="400000"/>
              </a:ln>
              <a:effectLst>
                <a:outerShdw algn="b" blurRad="38100" dir="5400000" dist="254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2723155" y="565515"/>
                <a:ext cx="532386" cy="532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4"/>
                <a:srcRect b="0" l="0" r="0" t="0"/>
                <a:tile algn="tl" flip="none" sx="100000" sy="100000" tx="0" ty="0"/>
              </a:blipFill>
              <a:ln cap="flat" w="12700">
                <a:noFill/>
                <a:miter lim="400000"/>
              </a:ln>
              <a:effectLst>
                <a:outerShdw algn="b" blurRad="50800" dir="0" dist="127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3309836" y="565515"/>
                <a:ext cx="532386" cy="532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5"/>
                <a:srcRect b="0" l="0" r="0" t="0"/>
                <a:tile algn="tl" flip="none" sx="100000" sy="100000" tx="0" ty="0"/>
              </a:blipFill>
              <a:ln cap="flat" w="12700">
                <a:noFill/>
                <a:miter lim="400000"/>
              </a:ln>
              <a:effectLst>
                <a:outerShdw algn="b" blurRad="38100" dir="5400000" dist="254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016026" y="565515"/>
                <a:ext cx="532385" cy="532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5"/>
                <a:srcRect b="0" l="0" r="0" t="0"/>
                <a:tile algn="tl" flip="none" sx="100000" sy="100000" tx="0" ty="0"/>
              </a:blipFill>
              <a:ln cap="flat" w="12700">
                <a:noFill/>
                <a:miter lim="400000"/>
              </a:ln>
              <a:effectLst>
                <a:outerShdw algn="b" blurRad="38100" dir="5400000" dist="254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677551" y="4130843"/>
                <a:ext cx="2007616" cy="798136"/>
              </a:xfrm>
              <a:prstGeom prst="rect">
                <a:avLst/>
              </a:prstGeom>
              <a:noFill/>
              <a:ln cap="flat" w="25400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2642591" y="634857"/>
                <a:ext cx="693515" cy="393701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ctr" bIns="50800" lIns="50800" numCol="1" rIns="50800" tIns="50800" wrap="none">
                <a:spAutoFit/>
              </a:bodyPr>
              <a:lstStyle>
                <a:lvl1pPr algn="l">
                  <a:defRPr sz="19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 defTabSz="914400" lvl="0">
                  <a:defRPr sz="1800"/>
                </a:pPr>
                <a:r>
                  <a:rPr sz="1900"/>
                  <a:t>zara</a:t>
                </a:r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2855362" y="2314341"/>
                <a:ext cx="375150" cy="375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 b="0" l="0" r="0" t="0"/>
                <a:tile algn="tl" flip="none" sx="100000" sy="100000" tx="0" ty="0"/>
              </a:blipFill>
              <a:ln cap="flat" w="12700">
                <a:noFill/>
                <a:miter lim="400000"/>
              </a:ln>
              <a:effectLst>
                <a:outerShdw algn="b" blurRad="25400" dir="2388334" dist="25400" kx="0" ky="0" rotWithShape="0" sx="100000" sy="100000">
                  <a:srgbClr val="000000">
                    <a:alpha val="7931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1977531" y="4963244"/>
                <a:ext cx="400549" cy="400549"/>
              </a:xfrm>
              <a:prstGeom prst="rightArrow">
                <a:avLst>
                  <a:gd fmla="val 32000" name="adj1"/>
                  <a:gd fmla="val 64000" name="adj2"/>
                </a:avLst>
              </a:prstGeom>
              <a:blipFill rotWithShape="1">
                <a:blip r:embed="rId4"/>
                <a:srcRect b="0" l="0" r="0" t="0"/>
                <a:tile algn="tl" flip="none" sx="100000" sy="100000" tx="0" ty="0"/>
              </a:blipFill>
              <a:ln cap="flat" w="12700">
                <a:noFill/>
                <a:miter lim="400000"/>
              </a:ln>
              <a:effectLst>
                <a:outerShdw algn="b" blurRad="50800" dir="0" dist="12700" kx="0" ky="0" rotWithShape="0" sx="100000" sy="100000">
                  <a:srgbClr val="000000">
                    <a:alpha val="5000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648723" y="4977399"/>
                <a:ext cx="1282701" cy="39763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ctr" bIns="50800" lIns="50800" numCol="1" rIns="50800" tIns="50800" wrap="none">
                <a:spAutoFit/>
              </a:bodyPr>
              <a:lstStyle>
                <a:lvl1pPr>
                  <a:defRPr sz="2300"/>
                </a:lvl1pPr>
              </a:lstStyle>
              <a:p>
                <a:pPr lvl="0">
                  <a:defRPr sz="1800"/>
                </a:pPr>
                <a:r>
                  <a:rPr sz="2300"/>
                  <a:t>滑动窗口</a:t>
                </a:r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615365" y="0"/>
                <a:ext cx="5664201" cy="39763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ctr" bIns="50800" lIns="50800" numCol="1" rIns="50800" tIns="50800" wrap="none">
                <a:spAutoFit/>
              </a:bodyPr>
              <a:lstStyle>
                <a:lvl1pPr>
                  <a:defRPr sz="2300"/>
                </a:lvl1pPr>
              </a:lstStyle>
              <a:p>
                <a:pPr lvl="0">
                  <a:defRPr sz="1800"/>
                </a:pPr>
                <a:r>
                  <a:rPr sz="2300"/>
                  <a:t>输出层：在所有的词集合中预测窗口中心词</a:t>
                </a:r>
              </a:p>
            </p:txBody>
          </p:sp>
          <p:sp>
            <p:nvSpPr>
              <p:cNvPr id="101" name="Shape 101"/>
              <p:cNvSpPr/>
              <p:nvPr/>
            </p:nvSpPr>
            <p:spPr>
              <a:xfrm>
                <a:off x="3308088" y="2303780"/>
                <a:ext cx="3327401" cy="39763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ctr" bIns="50800" lIns="50800" numCol="1" rIns="50800" tIns="50800" wrap="none">
                <a:spAutoFit/>
              </a:bodyPr>
              <a:lstStyle>
                <a:lvl1pPr>
                  <a:defRPr sz="2300"/>
                </a:lvl1pPr>
              </a:lstStyle>
              <a:p>
                <a:pPr lvl="0">
                  <a:defRPr sz="1800"/>
                </a:pPr>
                <a:r>
                  <a:rPr sz="2300"/>
                  <a:t>隐藏层：上下文语义抽象</a:t>
                </a:r>
              </a:p>
            </p:txBody>
          </p:sp>
          <p:sp>
            <p:nvSpPr>
              <p:cNvPr id="102" name="Shape 102"/>
              <p:cNvSpPr/>
              <p:nvPr/>
            </p:nvSpPr>
            <p:spPr>
              <a:xfrm>
                <a:off x="2768782" y="3699267"/>
                <a:ext cx="2743201" cy="39763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ctr" bIns="50800" lIns="50800" numCol="1" rIns="50800" tIns="50800" wrap="none">
                <a:spAutoFit/>
              </a:bodyPr>
              <a:lstStyle>
                <a:lvl1pPr>
                  <a:defRPr sz="2300"/>
                </a:lvl1pPr>
              </a:lstStyle>
              <a:p>
                <a:pPr lvl="0">
                  <a:defRPr sz="1800"/>
                </a:pPr>
                <a:r>
                  <a:rPr sz="2300"/>
                  <a:t>输入层：窗口上下文</a:t>
                </a:r>
              </a:p>
            </p:txBody>
          </p:sp>
          <p:sp>
            <p:nvSpPr>
              <p:cNvPr id="103" name="Shape 103"/>
              <p:cNvSpPr/>
              <p:nvPr/>
            </p:nvSpPr>
            <p:spPr>
              <a:xfrm>
                <a:off x="2439725" y="2314341"/>
                <a:ext cx="375149" cy="375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 b="0" l="0" r="0" t="0"/>
                <a:tile algn="tl" flip="none" sx="100000" sy="100000" tx="0" ty="0"/>
              </a:blipFill>
              <a:ln cap="flat" w="12700">
                <a:noFill/>
                <a:miter lim="400000"/>
              </a:ln>
              <a:effectLst>
                <a:outerShdw algn="b" blurRad="25400" dir="2388334" dist="25400" kx="0" ky="0" rotWithShape="0" sx="100000" sy="100000">
                  <a:srgbClr val="000000">
                    <a:alpha val="7931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4" name="Shape 104"/>
              <p:cNvSpPr/>
              <p:nvPr/>
            </p:nvSpPr>
            <p:spPr>
              <a:xfrm>
                <a:off x="2002931" y="2314341"/>
                <a:ext cx="375149" cy="375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 b="0" l="0" r="0" t="0"/>
                <a:tile algn="tl" flip="none" sx="100000" sy="100000" tx="0" ty="0"/>
              </a:blipFill>
              <a:ln cap="flat" w="12700">
                <a:noFill/>
                <a:miter lim="400000"/>
              </a:ln>
              <a:effectLst>
                <a:outerShdw algn="b" blurRad="25400" dir="2388334" dist="25400" kx="0" ky="0" rotWithShape="0" sx="100000" sy="100000">
                  <a:srgbClr val="000000">
                    <a:alpha val="79310"/>
                  </a:srgbClr>
                </a:outerShdw>
              </a:effectLst>
            </p:spPr>
            <p:txBody>
              <a:bodyPr anchor="ctr" bIns="50800" lIns="50800" numCol="1" rIns="50800" tIns="50800" wrap="square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07" name="Shape 107"/>
          <p:cNvSpPr/>
          <p:nvPr/>
        </p:nvSpPr>
        <p:spPr>
          <a:xfrm>
            <a:off x="129836" y="1298118"/>
            <a:ext cx="3657601" cy="496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sz="3100"/>
            </a:lvl1pPr>
          </a:lstStyle>
          <a:p>
            <a:pPr lvl="0">
              <a:defRPr sz="1800"/>
            </a:pPr>
            <a:r>
              <a:rPr sz="3100"/>
              <a:t>随机初始化网络权重</a:t>
            </a:r>
          </a:p>
        </p:txBody>
      </p:sp>
      <p:sp>
        <p:nvSpPr>
          <p:cNvPr id="108" name="Shape 108"/>
          <p:cNvSpPr/>
          <p:nvPr/>
        </p:nvSpPr>
        <p:spPr>
          <a:xfrm>
            <a:off x="6401155" y="8571754"/>
            <a:ext cx="19431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/>
          <a:p>
            <a:pPr lvl="0">
              <a:defRPr sz="1800"/>
            </a:pPr>
            <a:r>
              <a:rPr sz="3600"/>
              <a:t>损失函数</a:t>
            </a:r>
          </a:p>
        </p:txBody>
      </p:sp>
      <p:sp>
        <p:nvSpPr>
          <p:cNvPr id="109" name="Shape 109"/>
          <p:cNvSpPr/>
          <p:nvPr/>
        </p:nvSpPr>
        <p:spPr>
          <a:xfrm>
            <a:off x="3774491" y="1353554"/>
            <a:ext cx="2628901" cy="38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 bIns="50800" lIns="50800" rIns="50800" tIns="50800" wrap="none">
            <a:spAutoFit/>
          </a:bodyPr>
          <a:lstStyle>
            <a:lvl1pPr>
              <a:defRPr b="1" sz="22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82506"/>
                </a:solidFill>
              </a:rPr>
              <a:t>训练期间值反复更新</a:t>
            </a:r>
          </a:p>
        </p:txBody>
      </p:sp>
      <p:graphicFrame>
        <p:nvGraphicFramePr>
          <p:cNvPr id="110" name="Table 110"/>
          <p:cNvGraphicFramePr/>
          <p:nvPr/>
        </p:nvGraphicFramePr>
        <p:xfrm>
          <a:off x="83732" y="1834382"/>
          <a:ext cx="6268898" cy="2785713"/>
        </p:xfrm>
        <a:graphic>
          <a:graphicData uri="http://schemas.openxmlformats.org/drawingml/2006/table">
            <a:tbl>
              <a:tblPr bandCol="0" bandRow="0" firstCol="0" firstRow="0" lastCol="0" lastRow="0" rtl="0">
                <a:tableStyleId>{33BA23B1-9221-436E-865A-0063620EA4FD}</a:tableStyleId>
              </a:tblPr>
              <a:tblGrid>
                <a:gridCol w="575472"/>
                <a:gridCol w="946787"/>
                <a:gridCol w="946787"/>
                <a:gridCol w="946787"/>
                <a:gridCol w="946787"/>
                <a:gridCol w="946787"/>
                <a:gridCol w="946787"/>
              </a:tblGrid>
              <a:tr h="346626">
                <a:tc>
                  <a:txBody>
                    <a:bodyPr/>
                    <a:lstStyle/>
                    <a:p>
                      <a:pPr algn="ctr" lvl="0">
                        <a:defRPr b="1">
                          <a:sym typeface="Helvetica Light"/>
                        </a:defRPr>
                      </a:pPr>
                    </a:p>
                  </a:txBody>
                  <a:tcPr anchor="ctr" anchorCtr="0" horzOverflow="overflow" marB="50800" marL="50800" marR="50800" marT="50800"/>
                </a:tc>
                <a:tc gridSpan="3"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输入层到隐层syn0（词向量）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输出层到隐层syn1</a:t>
                      </a:r>
                    </a:p>
                  </a:txBody>
                  <a:tcPr anchor="ctr" anchorCtr="0" horzOverflow="overflow" marB="50800" marL="50800" marR="50800" marT="50800"/>
                </a:tc>
                <a:tc hMerge="1">
                  <a:tcPr/>
                </a:tc>
                <a:tc hMerge="1">
                  <a:tcPr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词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x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y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b="1" sz="1600">
                          <a:sym typeface="Helvetica Light"/>
                        </a:rPr>
                        <a:t>z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sym typeface="Helvetica Light"/>
                        </a:rPr>
                        <a:t>新款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0.14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0.53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0.84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0.82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-0.38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流行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-0.92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0.39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-0.02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-0.89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0.41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-0.22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zara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0.60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-0.61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-0.46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-0.58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0.67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波浪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-0.85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-0.15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-0.92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-0.29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0.27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裙摆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-0.06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-0.40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-0.91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0.52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-0.79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-0.33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  <a:tr h="346626"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>
                    <a:solidFill>
                      <a:srgbClr val="89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  <a:tc>
                  <a:txBody>
                    <a:bodyPr/>
                    <a:lstStyle/>
                    <a:p>
                      <a:pPr algn="ctr" lvl="0">
                        <a:defRPr sz="1800"/>
                      </a:pPr>
                      <a:r>
                        <a:rPr sz="1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…</a:t>
                      </a:r>
                    </a:p>
                  </a:txBody>
                  <a:tcPr anchor="ctr" anchorCtr="0" horzOverflow="overflow" marB="50800" marL="50800" marR="50800" marT="50800"/>
                </a:tc>
              </a:tr>
            </a:tbl>
          </a:graphicData>
        </a:graphic>
      </p:graphicFrame>
      <p:pic>
        <p:nvPicPr>
          <p:cNvPr id="111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737648">
            <a:off x="6259056" y="3112799"/>
            <a:ext cx="2523451" cy="352235"/>
          </a:xfrm>
          <a:prstGeom prst="rect">
            <a:avLst/>
          </a:prstGeom>
        </p:spPr>
      </p:pic>
      <p:pic>
        <p:nvPicPr>
          <p:cNvPr id="113" name="pasted-image.t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545184" y="8338021"/>
            <a:ext cx="3763581" cy="1025252"/>
          </a:xfrm>
          <a:prstGeom prst="rect">
            <a:avLst/>
          </a:prstGeom>
          <a:ln w="12700">
            <a:miter lim="400000"/>
          </a:ln>
        </p:spPr>
      </p:pic>
      <p:sp>
        <p:nvSpPr>
          <p:cNvPr name="文本框 1" id="114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1" type="body"/>
          </p:nvPr>
        </p:nvSpPr>
        <p:spPr>
          <a:xfrm>
            <a:off x="480473" y="2430323"/>
            <a:ext cx="11722227" cy="7323278"/>
          </a:xfrm>
          <a:prstGeom prst="rect">
            <a:avLst/>
          </a:prstGeom>
        </p:spPr>
        <p:txBody>
          <a:bodyPr/>
          <a:lstStyle/>
          <a:p>
            <a:pPr indent="-364331" lvl="0" marL="364331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3400"/>
              <a:t>输入层:x</a:t>
            </a:r>
            <a:endParaRPr sz="3400"/>
          </a:p>
          <a:p>
            <a:pPr indent="-285750" lvl="1" marL="74295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800"/>
              <a:t>N</a:t>
            </a:r>
            <a:r>
              <a:rPr sz="2800"/>
              <a:t>个节点</a:t>
            </a:r>
            <a:endParaRPr sz="2800"/>
          </a:p>
          <a:p>
            <a:pPr indent="-285750" lvl="1" marL="74295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800"/>
              <a:t>N</a:t>
            </a:r>
            <a:r>
              <a:rPr sz="2800"/>
              <a:t>为词汇表大小</a:t>
            </a:r>
            <a:endParaRPr sz="2800"/>
          </a:p>
          <a:p>
            <a:pPr indent="-285750" lvl="1" marL="74295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800"/>
              <a:t>每个节点取值集合：</a:t>
            </a:r>
            <a:r>
              <a:rPr sz="2800"/>
              <a:t>{0,1}</a:t>
            </a:r>
            <a:endParaRPr sz="2800"/>
          </a:p>
          <a:p>
            <a:pPr indent="-300037" lvl="1" marL="757237">
              <a:lnSpc>
                <a:spcPct val="90000"/>
              </a:lnSpc>
              <a:spcBef>
                <a:spcPts val="400"/>
              </a:spcBef>
              <a:buChar char="•"/>
              <a:defRPr sz="1800"/>
            </a:pPr>
            <a:r>
              <a:rPr sz="2800"/>
              <a:t>每条边(网络权重)取值：float</a:t>
            </a:r>
            <a:endParaRPr sz="3800"/>
          </a:p>
          <a:p>
            <a:pPr indent="-364331" lvl="0" marL="364331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3400"/>
              <a:t>隐层</a:t>
            </a:r>
            <a:r>
              <a:rPr sz="3400"/>
              <a:t>:h </a:t>
            </a:r>
            <a:endParaRPr sz="3400"/>
          </a:p>
          <a:p>
            <a:pPr indent="-285750" lvl="1" marL="74295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800"/>
              <a:t>M</a:t>
            </a:r>
            <a:r>
              <a:rPr sz="2800"/>
              <a:t>个神经元</a:t>
            </a:r>
            <a:endParaRPr sz="2800"/>
          </a:p>
          <a:p>
            <a:pPr indent="-285750" lvl="1" marL="74295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800"/>
              <a:t>M</a:t>
            </a:r>
            <a:r>
              <a:rPr sz="2800"/>
              <a:t>为设定的词向量长度</a:t>
            </a:r>
            <a:endParaRPr sz="2800"/>
          </a:p>
          <a:p>
            <a:pPr indent="-285750" lvl="1" marL="74295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800"/>
              <a:t>与所有输入层节点连接</a:t>
            </a:r>
            <a:endParaRPr sz="2800"/>
          </a:p>
          <a:p>
            <a:pPr indent="-364331" lvl="0" marL="364331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3400"/>
              <a:t>输出层:y</a:t>
            </a:r>
            <a:endParaRPr sz="3400"/>
          </a:p>
          <a:p>
            <a:pPr indent="-285750" lvl="1" marL="74295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800"/>
              <a:t>与所有输出层节点连接</a:t>
            </a:r>
            <a:endParaRPr sz="2800"/>
          </a:p>
          <a:p>
            <a:pPr indent="-285750" lvl="1" marL="74295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800"/>
              <a:t>2</a:t>
            </a:r>
            <a:r>
              <a:rPr sz="2800"/>
              <a:t>种训练模式下，输出层节点不同</a:t>
            </a:r>
            <a:endParaRPr sz="2800"/>
          </a:p>
          <a:p>
            <a:pPr indent="-209550" lvl="2" marL="1123950">
              <a:lnSpc>
                <a:spcPct val="90000"/>
              </a:lnSpc>
              <a:spcBef>
                <a:spcPts val="300"/>
              </a:spcBef>
              <a:defRPr sz="1800"/>
            </a:pPr>
            <a:r>
              <a:rPr sz="2200"/>
              <a:t>层次</a:t>
            </a:r>
            <a:r>
              <a:rPr sz="2200"/>
              <a:t>softmax</a:t>
            </a:r>
            <a:r>
              <a:rPr sz="2200"/>
              <a:t>：输出节点为</a:t>
            </a:r>
            <a:r>
              <a:rPr sz="2200"/>
              <a:t>log(N)</a:t>
            </a:r>
            <a:r>
              <a:rPr sz="2200"/>
              <a:t>个，即</a:t>
            </a:r>
            <a:r>
              <a:rPr sz="2200"/>
              <a:t>haffman</a:t>
            </a:r>
            <a:r>
              <a:rPr sz="2200"/>
              <a:t>路径长度</a:t>
            </a:r>
            <a:endParaRPr sz="2200"/>
          </a:p>
          <a:p>
            <a:pPr indent="-209550" lvl="2" marL="1123950">
              <a:lnSpc>
                <a:spcPct val="90000"/>
              </a:lnSpc>
              <a:spcBef>
                <a:spcPts val="300"/>
              </a:spcBef>
              <a:defRPr sz="1800"/>
            </a:pPr>
            <a:r>
              <a:rPr sz="2200"/>
              <a:t>负采样：输出节点为</a:t>
            </a:r>
            <a:r>
              <a:rPr sz="2200"/>
              <a:t>N</a:t>
            </a:r>
            <a:r>
              <a:rPr sz="2200"/>
              <a:t>个，但仅有</a:t>
            </a:r>
            <a:r>
              <a:rPr sz="2200"/>
              <a:t>negtive</a:t>
            </a:r>
            <a:r>
              <a:rPr sz="2200"/>
              <a:t>个与隐层连接</a:t>
            </a:r>
            <a:endParaRPr sz="2200"/>
          </a:p>
          <a:p>
            <a:pPr indent="-285750" lvl="1" marL="74295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800"/>
              <a:t>每个节点取值集合：</a:t>
            </a:r>
            <a:r>
              <a:rPr sz="2800"/>
              <a:t>{0,1}</a:t>
            </a:r>
          </a:p>
        </p:txBody>
      </p:sp>
      <p:sp>
        <p:nvSpPr>
          <p:cNvPr id="116" name="Shape 116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word2vec</a:t>
            </a:r>
            <a:r>
              <a:rPr sz="6200"/>
              <a:t>神经网络</a:t>
            </a:r>
          </a:p>
        </p:txBody>
      </p:sp>
      <p:grpSp>
        <p:nvGrpSpPr>
          <p:cNvPr id="206" name="Group 206"/>
          <p:cNvGrpSpPr/>
          <p:nvPr/>
        </p:nvGrpSpPr>
        <p:grpSpPr>
          <a:xfrm>
            <a:off x="6195165" y="1697127"/>
            <a:ext cx="5869232" cy="5842369"/>
            <a:chOff x="0" y="0"/>
            <a:chExt cx="5869231" cy="5842368"/>
          </a:xfrm>
        </p:grpSpPr>
        <p:grpSp>
          <p:nvGrpSpPr>
            <p:cNvPr id="119" name="Group 119"/>
            <p:cNvGrpSpPr/>
            <p:nvPr/>
          </p:nvGrpSpPr>
          <p:grpSpPr>
            <a:xfrm>
              <a:off x="3485772" y="2931491"/>
              <a:ext cx="1383492" cy="557009"/>
              <a:chOff x="0" y="0"/>
              <a:chExt cx="1383490" cy="557007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0" y="-1"/>
                <a:ext cx="1383491" cy="557009"/>
              </a:xfrm>
              <a:prstGeom prst="rect">
                <a:avLst/>
              </a:prstGeom>
              <a:blipFill rotWithShape="1">
                <a:blip r:embed="rId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0" y="-1"/>
                <a:ext cx="13834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0" y="980788"/>
              <a:ext cx="848116" cy="4826708"/>
              <a:chOff x="0" y="0"/>
              <a:chExt cx="848115" cy="4826706"/>
            </a:xfrm>
          </p:grpSpPr>
          <p:grpSp>
            <p:nvGrpSpPr>
              <p:cNvPr id="122" name="Group 122"/>
              <p:cNvGrpSpPr/>
              <p:nvPr/>
            </p:nvGrpSpPr>
            <p:grpSpPr>
              <a:xfrm>
                <a:off x="28824" y="0"/>
                <a:ext cx="819292" cy="819292"/>
                <a:chOff x="0" y="0"/>
                <a:chExt cx="819291" cy="819291"/>
              </a:xfrm>
            </p:grpSpPr>
            <p:sp>
              <p:nvSpPr>
                <p:cNvPr id="120" name="Shape 120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3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21" name="Shape 121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25" name="Group 125"/>
              <p:cNvGrpSpPr/>
              <p:nvPr/>
            </p:nvGrpSpPr>
            <p:grpSpPr>
              <a:xfrm>
                <a:off x="-1" y="2053219"/>
                <a:ext cx="819293" cy="819292"/>
                <a:chOff x="0" y="0"/>
                <a:chExt cx="819291" cy="819291"/>
              </a:xfrm>
            </p:grpSpPr>
            <p:sp>
              <p:nvSpPr>
                <p:cNvPr id="123" name="Shape 123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4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24" name="Shape 124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28" name="Group 128"/>
              <p:cNvGrpSpPr/>
              <p:nvPr/>
            </p:nvGrpSpPr>
            <p:grpSpPr>
              <a:xfrm>
                <a:off x="28822" y="4007415"/>
                <a:ext cx="819292" cy="819292"/>
                <a:chOff x="0" y="0"/>
                <a:chExt cx="819291" cy="819291"/>
              </a:xfrm>
            </p:grpSpPr>
            <p:sp>
              <p:nvSpPr>
                <p:cNvPr id="126" name="Shape 126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5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27" name="Shape 127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31" name="Group 131"/>
              <p:cNvGrpSpPr/>
              <p:nvPr/>
            </p:nvGrpSpPr>
            <p:grpSpPr>
              <a:xfrm>
                <a:off x="146422" y="3135146"/>
                <a:ext cx="584090" cy="525274"/>
                <a:chOff x="0" y="0"/>
                <a:chExt cx="584089" cy="525272"/>
              </a:xfrm>
            </p:grpSpPr>
            <p:sp>
              <p:nvSpPr>
                <p:cNvPr id="129" name="Shape 129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6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30" name="Shape 130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34" name="Group 134"/>
              <p:cNvGrpSpPr/>
              <p:nvPr/>
            </p:nvGrpSpPr>
            <p:grpSpPr>
              <a:xfrm>
                <a:off x="146422" y="1034540"/>
                <a:ext cx="584090" cy="525273"/>
                <a:chOff x="0" y="0"/>
                <a:chExt cx="584089" cy="525272"/>
              </a:xfrm>
            </p:grpSpPr>
            <p:sp>
              <p:nvSpPr>
                <p:cNvPr id="132" name="Shape 132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7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33" name="Shape 133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</p:grpSp>
        <p:grpSp>
          <p:nvGrpSpPr>
            <p:cNvPr id="151" name="Group 151"/>
            <p:cNvGrpSpPr/>
            <p:nvPr/>
          </p:nvGrpSpPr>
          <p:grpSpPr>
            <a:xfrm>
              <a:off x="2536571" y="1545934"/>
              <a:ext cx="819295" cy="3812971"/>
              <a:chOff x="0" y="0"/>
              <a:chExt cx="819293" cy="3812970"/>
            </a:xfrm>
          </p:grpSpPr>
          <p:grpSp>
            <p:nvGrpSpPr>
              <p:cNvPr id="138" name="Group 138"/>
              <p:cNvGrpSpPr/>
              <p:nvPr/>
            </p:nvGrpSpPr>
            <p:grpSpPr>
              <a:xfrm>
                <a:off x="2" y="-1"/>
                <a:ext cx="819292" cy="819293"/>
                <a:chOff x="0" y="0"/>
                <a:chExt cx="819291" cy="819291"/>
              </a:xfrm>
            </p:grpSpPr>
            <p:sp>
              <p:nvSpPr>
                <p:cNvPr id="136" name="Shape 136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8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37" name="Shape 137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41" name="Group 141"/>
              <p:cNvGrpSpPr/>
              <p:nvPr/>
            </p:nvGrpSpPr>
            <p:grpSpPr>
              <a:xfrm>
                <a:off x="-1" y="1504960"/>
                <a:ext cx="819293" cy="819292"/>
                <a:chOff x="0" y="0"/>
                <a:chExt cx="819291" cy="819291"/>
              </a:xfrm>
            </p:grpSpPr>
            <p:sp>
              <p:nvSpPr>
                <p:cNvPr id="139" name="Shape 139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9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40" name="Shape 140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44" name="Group 144"/>
              <p:cNvGrpSpPr/>
              <p:nvPr/>
            </p:nvGrpSpPr>
            <p:grpSpPr>
              <a:xfrm>
                <a:off x="117602" y="2307364"/>
                <a:ext cx="584090" cy="525274"/>
                <a:chOff x="0" y="0"/>
                <a:chExt cx="584089" cy="525272"/>
              </a:xfrm>
            </p:grpSpPr>
            <p:sp>
              <p:nvSpPr>
                <p:cNvPr id="142" name="Shape 142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10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43" name="Shape 143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47" name="Group 147"/>
              <p:cNvGrpSpPr/>
              <p:nvPr/>
            </p:nvGrpSpPr>
            <p:grpSpPr>
              <a:xfrm>
                <a:off x="1" y="2993679"/>
                <a:ext cx="819292" cy="819292"/>
                <a:chOff x="0" y="0"/>
                <a:chExt cx="819291" cy="819291"/>
              </a:xfrm>
            </p:grpSpPr>
            <p:sp>
              <p:nvSpPr>
                <p:cNvPr id="145" name="Shape 145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11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46" name="Shape 146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50" name="Group 150"/>
              <p:cNvGrpSpPr/>
              <p:nvPr/>
            </p:nvGrpSpPr>
            <p:grpSpPr>
              <a:xfrm>
                <a:off x="117602" y="819291"/>
                <a:ext cx="584090" cy="525273"/>
                <a:chOff x="0" y="0"/>
                <a:chExt cx="584089" cy="525272"/>
              </a:xfrm>
            </p:grpSpPr>
            <p:sp>
              <p:nvSpPr>
                <p:cNvPr id="148" name="Shape 148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12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49" name="Shape 149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</p:grpSp>
        <p:grpSp>
          <p:nvGrpSpPr>
            <p:cNvPr id="167" name="Group 167"/>
            <p:cNvGrpSpPr/>
            <p:nvPr/>
          </p:nvGrpSpPr>
          <p:grpSpPr>
            <a:xfrm>
              <a:off x="4999175" y="980788"/>
              <a:ext cx="870057" cy="4861581"/>
              <a:chOff x="0" y="0"/>
              <a:chExt cx="870055" cy="4861579"/>
            </a:xfrm>
          </p:grpSpPr>
          <p:grpSp>
            <p:nvGrpSpPr>
              <p:cNvPr id="154" name="Group 154"/>
              <p:cNvGrpSpPr/>
              <p:nvPr/>
            </p:nvGrpSpPr>
            <p:grpSpPr>
              <a:xfrm>
                <a:off x="50764" y="-1"/>
                <a:ext cx="819292" cy="819292"/>
                <a:chOff x="0" y="0"/>
                <a:chExt cx="819291" cy="819291"/>
              </a:xfrm>
            </p:grpSpPr>
            <p:sp>
              <p:nvSpPr>
                <p:cNvPr id="152" name="Shape 152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13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53" name="Shape 153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57" name="Group 157"/>
              <p:cNvGrpSpPr/>
              <p:nvPr/>
            </p:nvGrpSpPr>
            <p:grpSpPr>
              <a:xfrm>
                <a:off x="-1" y="2121354"/>
                <a:ext cx="819293" cy="819292"/>
                <a:chOff x="0" y="0"/>
                <a:chExt cx="819291" cy="819291"/>
              </a:xfrm>
            </p:grpSpPr>
            <p:sp>
              <p:nvSpPr>
                <p:cNvPr id="155" name="Shape 155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14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56" name="Shape 156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60" name="Group 160"/>
              <p:cNvGrpSpPr/>
              <p:nvPr/>
            </p:nvGrpSpPr>
            <p:grpSpPr>
              <a:xfrm>
                <a:off x="33484" y="4042288"/>
                <a:ext cx="819292" cy="819292"/>
                <a:chOff x="0" y="0"/>
                <a:chExt cx="819291" cy="819291"/>
              </a:xfrm>
            </p:grpSpPr>
            <p:sp>
              <p:nvSpPr>
                <p:cNvPr id="158" name="Shape 158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15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59" name="Shape 159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63" name="Group 163"/>
              <p:cNvGrpSpPr/>
              <p:nvPr/>
            </p:nvGrpSpPr>
            <p:grpSpPr>
              <a:xfrm>
                <a:off x="168362" y="3181481"/>
                <a:ext cx="584091" cy="525273"/>
                <a:chOff x="0" y="0"/>
                <a:chExt cx="584089" cy="525272"/>
              </a:xfrm>
            </p:grpSpPr>
            <p:sp>
              <p:nvSpPr>
                <p:cNvPr id="161" name="Shape 161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16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62" name="Shape 162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166" name="Group 166"/>
              <p:cNvGrpSpPr/>
              <p:nvPr/>
            </p:nvGrpSpPr>
            <p:grpSpPr>
              <a:xfrm>
                <a:off x="168362" y="1044050"/>
                <a:ext cx="584091" cy="525273"/>
                <a:chOff x="0" y="0"/>
                <a:chExt cx="584089" cy="525272"/>
              </a:xfrm>
            </p:grpSpPr>
            <p:sp>
              <p:nvSpPr>
                <p:cNvPr id="164" name="Shape 164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17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165" name="Shape 165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</p:grpSp>
        <p:grpSp>
          <p:nvGrpSpPr>
            <p:cNvPr id="177" name="Group 177"/>
            <p:cNvGrpSpPr/>
            <p:nvPr/>
          </p:nvGrpSpPr>
          <p:grpSpPr>
            <a:xfrm>
              <a:off x="819290" y="1390434"/>
              <a:ext cx="1717285" cy="4007417"/>
              <a:chOff x="0" y="0"/>
              <a:chExt cx="1717283" cy="4007415"/>
            </a:xfrm>
          </p:grpSpPr>
          <p:sp>
            <p:nvSpPr>
              <p:cNvPr id="168" name="Shape 168"/>
              <p:cNvSpPr/>
              <p:nvPr/>
            </p:nvSpPr>
            <p:spPr>
              <a:xfrm>
                <a:off x="28824" y="-1"/>
                <a:ext cx="1688460" cy="565147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28823" y="0"/>
                <a:ext cx="1688458" cy="2070106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28824" y="0"/>
                <a:ext cx="1688459" cy="3558826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71" name="Shape 171"/>
              <p:cNvSpPr/>
              <p:nvPr/>
            </p:nvSpPr>
            <p:spPr>
              <a:xfrm flipV="1">
                <a:off x="-1" y="565145"/>
                <a:ext cx="1717285" cy="1488075"/>
              </a:xfrm>
              <a:prstGeom prst="line">
                <a:avLst/>
              </a:prstGeom>
              <a:noFill/>
              <a:ln cap="flat" w="25400">
                <a:solidFill>
                  <a:srgbClr val="F79646"/>
                </a:solidFill>
                <a:prstDash val="solid"/>
                <a:bevel/>
                <a:tailEnd len="med" type="triangle" w="med"/>
              </a:ln>
              <a:effectLst>
                <a:outerShdw algn="b" blurRad="50800" dir="5400000" dist="25400" kx="0" ky="0" rotWithShape="0" sx="100000" sy="100000">
                  <a:srgbClr val="000000">
                    <a:alpha val="38000"/>
                  </a:srgbClr>
                </a:outerShdw>
              </a:effectLst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-1" y="2053220"/>
                <a:ext cx="1717284" cy="1505606"/>
              </a:xfrm>
              <a:prstGeom prst="line">
                <a:avLst/>
              </a:prstGeom>
              <a:noFill/>
              <a:ln cap="flat" w="25400">
                <a:solidFill>
                  <a:srgbClr val="F79646"/>
                </a:solidFill>
                <a:prstDash val="solid"/>
                <a:bevel/>
                <a:tailEnd len="med" type="triangle" w="med"/>
              </a:ln>
              <a:effectLst>
                <a:outerShdw algn="b" blurRad="50800" dir="5400000" dist="25400" kx="0" ky="0" rotWithShape="0" sx="100000" sy="100000">
                  <a:srgbClr val="000000">
                    <a:alpha val="38000"/>
                  </a:srgbClr>
                </a:outerShdw>
              </a:effectLst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73" name="Shape 173"/>
              <p:cNvSpPr/>
              <p:nvPr/>
            </p:nvSpPr>
            <p:spPr>
              <a:xfrm flipV="1">
                <a:off x="28822" y="565145"/>
                <a:ext cx="1688462" cy="3442271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74" name="Shape 174"/>
              <p:cNvSpPr/>
              <p:nvPr/>
            </p:nvSpPr>
            <p:spPr>
              <a:xfrm flipV="1">
                <a:off x="28822" y="3558825"/>
                <a:ext cx="1688461" cy="448591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75" name="Shape 175"/>
              <p:cNvSpPr/>
              <p:nvPr/>
            </p:nvSpPr>
            <p:spPr>
              <a:xfrm flipV="1">
                <a:off x="28822" y="2070105"/>
                <a:ext cx="1688459" cy="1937311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0" y="2053219"/>
                <a:ext cx="1717281" cy="16887"/>
              </a:xfrm>
              <a:prstGeom prst="line">
                <a:avLst/>
              </a:prstGeom>
              <a:noFill/>
              <a:ln cap="flat" w="25400">
                <a:solidFill>
                  <a:srgbClr val="F79646"/>
                </a:solidFill>
                <a:prstDash val="solid"/>
                <a:bevel/>
                <a:tailEnd len="med" type="triangle" w="med"/>
              </a:ln>
              <a:effectLst>
                <a:outerShdw algn="b" blurRad="50800" dir="5400000" dist="25400" kx="0" ky="0" rotWithShape="0" sx="100000" sy="100000">
                  <a:srgbClr val="000000">
                    <a:alpha val="38000"/>
                  </a:srgbClr>
                </a:outerShdw>
              </a:effectLst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225624" y="0"/>
              <a:ext cx="606435" cy="656591"/>
              <a:chOff x="0" y="0"/>
              <a:chExt cx="606434" cy="656590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18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2557333" y="0"/>
              <a:ext cx="606435" cy="656591"/>
              <a:chOff x="0" y="0"/>
              <a:chExt cx="606434" cy="656590"/>
            </a:xfrm>
          </p:grpSpPr>
          <p:sp>
            <p:nvSpPr>
              <p:cNvPr id="181" name="Shape 181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19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2" name="Shape 182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5105604" y="0"/>
              <a:ext cx="606435" cy="656591"/>
              <a:chOff x="0" y="0"/>
              <a:chExt cx="606434" cy="656590"/>
            </a:xfrm>
          </p:grpSpPr>
          <p:sp>
            <p:nvSpPr>
              <p:cNvPr id="184" name="Shape 184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20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5" name="Shape 185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3355862" y="1390434"/>
              <a:ext cx="1694079" cy="4042289"/>
              <a:chOff x="0" y="0"/>
              <a:chExt cx="1694077" cy="4042288"/>
            </a:xfrm>
          </p:grpSpPr>
          <p:sp>
            <p:nvSpPr>
              <p:cNvPr id="187" name="Shape 187"/>
              <p:cNvSpPr/>
              <p:nvPr/>
            </p:nvSpPr>
            <p:spPr>
              <a:xfrm>
                <a:off x="2" y="565145"/>
                <a:ext cx="1643311" cy="1556210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88" name="Shape 188"/>
              <p:cNvSpPr/>
              <p:nvPr/>
            </p:nvSpPr>
            <p:spPr>
              <a:xfrm flipV="1">
                <a:off x="1" y="2121353"/>
                <a:ext cx="1643312" cy="1437473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89" name="Shape 189"/>
              <p:cNvSpPr/>
              <p:nvPr/>
            </p:nvSpPr>
            <p:spPr>
              <a:xfrm flipV="1">
                <a:off x="2" y="0"/>
                <a:ext cx="1694076" cy="565146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0" name="Shape 190"/>
              <p:cNvSpPr/>
              <p:nvPr/>
            </p:nvSpPr>
            <p:spPr>
              <a:xfrm>
                <a:off x="3" y="565145"/>
                <a:ext cx="1676794" cy="3477144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1" name="Shape 191"/>
              <p:cNvSpPr/>
              <p:nvPr/>
            </p:nvSpPr>
            <p:spPr>
              <a:xfrm flipV="1">
                <a:off x="0" y="0"/>
                <a:ext cx="1694078" cy="2070106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0" y="2070105"/>
                <a:ext cx="1676798" cy="1972184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3" name="Shape 193"/>
              <p:cNvSpPr/>
              <p:nvPr/>
            </p:nvSpPr>
            <p:spPr>
              <a:xfrm flipV="1">
                <a:off x="1" y="-1"/>
                <a:ext cx="1694077" cy="3558827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1" y="3558825"/>
                <a:ext cx="1676797" cy="483464"/>
              </a:xfrm>
              <a:prstGeom prst="line">
                <a:avLst/>
              </a:prstGeom>
              <a:noFill/>
              <a:ln cap="flat" w="12700">
                <a:solidFill>
                  <a:srgbClr val="4A7EBB"/>
                </a:solidFill>
                <a:prstDash val="solid"/>
                <a:bevel/>
                <a:tailEnd len="med" type="triangle" w="med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0" y="2070105"/>
                <a:ext cx="1643313" cy="51250"/>
              </a:xfrm>
              <a:prstGeom prst="line">
                <a:avLst/>
              </a:prstGeom>
              <a:noFill/>
              <a:ln cap="flat" w="25400">
                <a:solidFill>
                  <a:srgbClr val="C0504D"/>
                </a:solidFill>
                <a:prstDash val="solid"/>
                <a:bevel/>
                <a:tailEnd len="med" type="triangle" w="med"/>
              </a:ln>
              <a:effectLst>
                <a:outerShdw algn="b" blurRad="50800" dir="5400000" dist="25400" kx="0" ky="0" rotWithShape="0" sx="100000" sy="100000">
                  <a:srgbClr val="000000">
                    <a:alpha val="38000"/>
                  </a:srgbClr>
                </a:outerShdw>
              </a:effectLst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457200" lvl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409645" y="2524663"/>
              <a:ext cx="1342273" cy="542600"/>
              <a:chOff x="0" y="0"/>
              <a:chExt cx="1342272" cy="542599"/>
            </a:xfrm>
          </p:grpSpPr>
          <p:sp>
            <p:nvSpPr>
              <p:cNvPr id="197" name="Shape 197"/>
              <p:cNvSpPr/>
              <p:nvPr/>
            </p:nvSpPr>
            <p:spPr>
              <a:xfrm>
                <a:off x="-1" y="-1"/>
                <a:ext cx="1342274" cy="542601"/>
              </a:xfrm>
              <a:prstGeom prst="rect">
                <a:avLst/>
              </a:prstGeom>
              <a:blipFill rotWithShape="1">
                <a:blip r:embed="rId21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-1" y="-1"/>
                <a:ext cx="1342274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1043638" y="3007198"/>
              <a:ext cx="1323121" cy="557008"/>
              <a:chOff x="0" y="0"/>
              <a:chExt cx="1323120" cy="557007"/>
            </a:xfrm>
          </p:grpSpPr>
          <p:sp>
            <p:nvSpPr>
              <p:cNvPr id="200" name="Shape 200"/>
              <p:cNvSpPr/>
              <p:nvPr/>
            </p:nvSpPr>
            <p:spPr>
              <a:xfrm>
                <a:off x="0" y="-1"/>
                <a:ext cx="1323121" cy="557009"/>
              </a:xfrm>
              <a:prstGeom prst="rect">
                <a:avLst/>
              </a:prstGeom>
              <a:blipFill rotWithShape="1">
                <a:blip r:embed="rId2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0" y="-1"/>
                <a:ext cx="132312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271650" y="3813330"/>
              <a:ext cx="1418783" cy="542600"/>
              <a:chOff x="0" y="0"/>
              <a:chExt cx="1418781" cy="542599"/>
            </a:xfrm>
          </p:grpSpPr>
          <p:sp>
            <p:nvSpPr>
              <p:cNvPr id="203" name="Shape 203"/>
              <p:cNvSpPr/>
              <p:nvPr/>
            </p:nvSpPr>
            <p:spPr>
              <a:xfrm>
                <a:off x="0" y="-1"/>
                <a:ext cx="1418782" cy="542601"/>
              </a:xfrm>
              <a:prstGeom prst="rect">
                <a:avLst/>
              </a:prstGeom>
              <a:blipFill rotWithShape="1">
                <a:blip r:embed="rId2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0" y="-1"/>
                <a:ext cx="1418782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</p:grpSp>
      <p:pic>
        <p:nvPicPr>
          <p:cNvPr id="207" name="image50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0647988" y="173586"/>
            <a:ext cx="2013529" cy="1599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51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054518" y="7744318"/>
            <a:ext cx="2602996" cy="1675902"/>
          </a:xfrm>
          <a:prstGeom prst="rect">
            <a:avLst/>
          </a:prstGeom>
          <a:ln w="12700">
            <a:miter lim="400000"/>
          </a:ln>
        </p:spPr>
      </p:pic>
      <p:sp>
        <p:nvSpPr>
          <p:cNvPr name="文本框 1" id="209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1" type="body"/>
          </p:nvPr>
        </p:nvSpPr>
        <p:spPr>
          <a:xfrm>
            <a:off x="147963" y="1906870"/>
            <a:ext cx="11704322" cy="6436926"/>
          </a:xfrm>
          <a:prstGeom prst="rect">
            <a:avLst/>
          </a:prstGeom>
        </p:spPr>
        <p:txBody>
          <a:bodyPr/>
          <a:lstStyle/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当前输入</a:t>
            </a:r>
            <a:endParaRPr sz="2800"/>
          </a:p>
          <a:p>
            <a:pPr indent="-224517" lvl="1" marL="681717">
              <a:spcBef>
                <a:spcPts val="300"/>
              </a:spcBef>
              <a:defRPr sz="1800"/>
            </a:pPr>
            <a:r>
              <a:rPr sz="2200"/>
              <a:t>w2 w4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当前输出</a:t>
            </a:r>
            <a:endParaRPr sz="2800"/>
          </a:p>
          <a:p>
            <a:pPr indent="-224517" lvl="1" marL="681717">
              <a:spcBef>
                <a:spcPts val="300"/>
              </a:spcBef>
              <a:buClr>
                <a:srgbClr val="FF0000"/>
              </a:buClr>
              <a:defRPr sz="1800"/>
            </a:pPr>
            <a:r>
              <a:rPr sz="2200">
                <a:solidFill>
                  <a:srgbClr val="FF0000"/>
                </a:solidFill>
              </a:rPr>
              <a:t>p2</a:t>
            </a:r>
            <a:r>
              <a:rPr sz="2200"/>
              <a:t> w3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计算神经元</a:t>
            </a:r>
          </a:p>
        </p:txBody>
      </p:sp>
      <p:sp>
        <p:nvSpPr>
          <p:cNvPr id="211" name="Shape 211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(cbow+hs)</a:t>
            </a:r>
            <a:r>
              <a:rPr sz="6200"/>
              <a:t>训练词向量</a:t>
            </a:r>
            <a:r>
              <a:rPr sz="6200"/>
              <a:t>(1)</a:t>
            </a:r>
          </a:p>
        </p:txBody>
      </p:sp>
      <p:grpSp>
        <p:nvGrpSpPr>
          <p:cNvPr id="323" name="Group 323"/>
          <p:cNvGrpSpPr/>
          <p:nvPr/>
        </p:nvGrpSpPr>
        <p:grpSpPr>
          <a:xfrm>
            <a:off x="4073512" y="1578574"/>
            <a:ext cx="8712100" cy="8093672"/>
            <a:chOff x="0" y="0"/>
            <a:chExt cx="8712098" cy="8093671"/>
          </a:xfrm>
        </p:grpSpPr>
        <p:grpSp>
          <p:nvGrpSpPr>
            <p:cNvPr id="214" name="Group 214"/>
            <p:cNvGrpSpPr/>
            <p:nvPr/>
          </p:nvGrpSpPr>
          <p:grpSpPr>
            <a:xfrm>
              <a:off x="1234212" y="2098744"/>
              <a:ext cx="1323122" cy="557009"/>
              <a:chOff x="0" y="0"/>
              <a:chExt cx="1323120" cy="557007"/>
            </a:xfrm>
          </p:grpSpPr>
          <p:sp>
            <p:nvSpPr>
              <p:cNvPr id="212" name="Shape 212"/>
              <p:cNvSpPr/>
              <p:nvPr/>
            </p:nvSpPr>
            <p:spPr>
              <a:xfrm>
                <a:off x="0" y="-1"/>
                <a:ext cx="1323121" cy="557009"/>
              </a:xfrm>
              <a:prstGeom prst="rect">
                <a:avLst/>
              </a:prstGeom>
              <a:blipFill rotWithShape="1">
                <a:blip r:embed="rId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0" y="-1"/>
                <a:ext cx="132312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3679880" y="2070496"/>
              <a:ext cx="1383492" cy="557009"/>
              <a:chOff x="0" y="0"/>
              <a:chExt cx="1383490" cy="557007"/>
            </a:xfrm>
          </p:grpSpPr>
          <p:sp>
            <p:nvSpPr>
              <p:cNvPr id="215" name="Shape 215"/>
              <p:cNvSpPr/>
              <p:nvPr/>
            </p:nvSpPr>
            <p:spPr>
              <a:xfrm>
                <a:off x="0" y="-1"/>
                <a:ext cx="1383491" cy="557009"/>
              </a:xfrm>
              <a:prstGeom prst="rect">
                <a:avLst/>
              </a:prstGeom>
              <a:blipFill rotWithShape="1">
                <a:blip r:embed="rId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0" y="-1"/>
                <a:ext cx="13834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28824" y="2161245"/>
              <a:ext cx="819292" cy="819293"/>
              <a:chOff x="0" y="0"/>
              <a:chExt cx="819291" cy="819291"/>
            </a:xfrm>
          </p:grpSpPr>
          <p:sp>
            <p:nvSpPr>
              <p:cNvPr id="218" name="Shape 218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-1" y="4048709"/>
              <a:ext cx="819292" cy="819292"/>
              <a:chOff x="0" y="0"/>
              <a:chExt cx="819291" cy="819291"/>
            </a:xfrm>
          </p:grpSpPr>
          <p:sp>
            <p:nvSpPr>
              <p:cNvPr id="221" name="Shape 221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28822" y="5778609"/>
              <a:ext cx="819292" cy="819292"/>
              <a:chOff x="0" y="0"/>
              <a:chExt cx="819291" cy="819291"/>
            </a:xfrm>
          </p:grpSpPr>
          <p:sp>
            <p:nvSpPr>
              <p:cNvPr id="224" name="Shape 224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42" name="Group 242"/>
            <p:cNvGrpSpPr/>
            <p:nvPr/>
          </p:nvGrpSpPr>
          <p:grpSpPr>
            <a:xfrm>
              <a:off x="2536571" y="2560635"/>
              <a:ext cx="819295" cy="3812972"/>
              <a:chOff x="0" y="0"/>
              <a:chExt cx="819293" cy="3812970"/>
            </a:xfrm>
          </p:grpSpPr>
          <p:grpSp>
            <p:nvGrpSpPr>
              <p:cNvPr id="229" name="Group 229"/>
              <p:cNvGrpSpPr/>
              <p:nvPr/>
            </p:nvGrpSpPr>
            <p:grpSpPr>
              <a:xfrm>
                <a:off x="2" y="-1"/>
                <a:ext cx="819292" cy="819293"/>
                <a:chOff x="0" y="0"/>
                <a:chExt cx="819291" cy="819291"/>
              </a:xfrm>
            </p:grpSpPr>
            <p:sp>
              <p:nvSpPr>
                <p:cNvPr id="227" name="Shape 227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7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228" name="Shape 228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232" name="Group 232"/>
              <p:cNvGrpSpPr/>
              <p:nvPr/>
            </p:nvGrpSpPr>
            <p:grpSpPr>
              <a:xfrm>
                <a:off x="-1" y="1504960"/>
                <a:ext cx="819293" cy="819292"/>
                <a:chOff x="0" y="0"/>
                <a:chExt cx="819291" cy="819291"/>
              </a:xfrm>
            </p:grpSpPr>
            <p:sp>
              <p:nvSpPr>
                <p:cNvPr id="230" name="Shape 230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8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231" name="Shape 231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235" name="Group 235"/>
              <p:cNvGrpSpPr/>
              <p:nvPr/>
            </p:nvGrpSpPr>
            <p:grpSpPr>
              <a:xfrm>
                <a:off x="117602" y="2307364"/>
                <a:ext cx="584090" cy="525274"/>
                <a:chOff x="0" y="0"/>
                <a:chExt cx="584089" cy="525272"/>
              </a:xfrm>
            </p:grpSpPr>
            <p:sp>
              <p:nvSpPr>
                <p:cNvPr id="233" name="Shape 233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9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234" name="Shape 234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238" name="Group 238"/>
              <p:cNvGrpSpPr/>
              <p:nvPr/>
            </p:nvGrpSpPr>
            <p:grpSpPr>
              <a:xfrm>
                <a:off x="1" y="2993679"/>
                <a:ext cx="819292" cy="819292"/>
                <a:chOff x="0" y="0"/>
                <a:chExt cx="819291" cy="819291"/>
              </a:xfrm>
            </p:grpSpPr>
            <p:sp>
              <p:nvSpPr>
                <p:cNvPr id="236" name="Shape 236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10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237" name="Shape 237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241" name="Group 241"/>
              <p:cNvGrpSpPr/>
              <p:nvPr/>
            </p:nvGrpSpPr>
            <p:grpSpPr>
              <a:xfrm>
                <a:off x="117602" y="819291"/>
                <a:ext cx="584090" cy="525273"/>
                <a:chOff x="0" y="0"/>
                <a:chExt cx="584089" cy="525272"/>
              </a:xfrm>
            </p:grpSpPr>
            <p:sp>
              <p:nvSpPr>
                <p:cNvPr id="239" name="Shape 239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11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240" name="Shape 240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</p:grpSp>
        <p:sp>
          <p:nvSpPr>
            <p:cNvPr id="243" name="Shape 243"/>
            <p:cNvSpPr/>
            <p:nvPr/>
          </p:nvSpPr>
          <p:spPr>
            <a:xfrm>
              <a:off x="848115" y="2570891"/>
              <a:ext cx="1688460" cy="39939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848114" y="2570891"/>
              <a:ext cx="1688458" cy="1904351"/>
            </a:xfrm>
            <a:prstGeom prst="line">
              <a:avLst/>
            </a:prstGeom>
            <a:noFill/>
            <a:ln cap="flat" w="25400">
              <a:solidFill>
                <a:srgbClr val="C0504D"/>
              </a:solidFill>
              <a:prstDash val="solid"/>
              <a:bevel/>
              <a:tailEnd len="med" type="triangle" w="med"/>
            </a:ln>
            <a:effectLst>
              <a:outerShdw algn="b" blurRad="50800" dir="5400000" dist="25400" kx="0" ky="0" rotWithShape="0" sx="100000" sy="100000">
                <a:srgbClr val="000000">
                  <a:alpha val="38000"/>
                </a:srgbClr>
              </a:outerShdw>
            </a:effectLst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>
              <a:off x="848115" y="2570891"/>
              <a:ext cx="1688459" cy="339307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 flipV="1">
              <a:off x="848113" y="2970281"/>
              <a:ext cx="1688462" cy="321797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 flipV="1">
              <a:off x="848113" y="5963961"/>
              <a:ext cx="1688461" cy="22429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 flipV="1">
              <a:off x="848113" y="4475241"/>
              <a:ext cx="1688459" cy="1713015"/>
            </a:xfrm>
            <a:prstGeom prst="line">
              <a:avLst/>
            </a:prstGeom>
            <a:noFill/>
            <a:ln cap="flat" w="25400">
              <a:solidFill>
                <a:srgbClr val="C0504D"/>
              </a:solidFill>
              <a:prstDash val="solid"/>
              <a:bevel/>
              <a:tailEnd len="med" type="triangle" w="med"/>
            </a:ln>
            <a:effectLst>
              <a:outerShdw algn="b" blurRad="50800" dir="5400000" dist="25400" kx="0" ky="0" rotWithShape="0" sx="100000" sy="100000">
                <a:srgbClr val="000000">
                  <a:alpha val="38000"/>
                </a:srgbClr>
              </a:outerShdw>
            </a:effectLst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251" name="Group 251"/>
            <p:cNvGrpSpPr/>
            <p:nvPr/>
          </p:nvGrpSpPr>
          <p:grpSpPr>
            <a:xfrm>
              <a:off x="2557333" y="1014701"/>
              <a:ext cx="606435" cy="656591"/>
              <a:chOff x="0" y="0"/>
              <a:chExt cx="606434" cy="656590"/>
            </a:xfrm>
          </p:grpSpPr>
          <p:sp>
            <p:nvSpPr>
              <p:cNvPr id="249" name="Shape 249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1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0" name="Shape 250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252" name="Shape 252"/>
            <p:cNvSpPr/>
            <p:nvPr/>
          </p:nvSpPr>
          <p:spPr>
            <a:xfrm flipV="1">
              <a:off x="3355865" y="2232045"/>
              <a:ext cx="2855058" cy="73823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3" name="Shape 253"/>
            <p:cNvSpPr/>
            <p:nvPr/>
          </p:nvSpPr>
          <p:spPr>
            <a:xfrm flipV="1">
              <a:off x="3355864" y="2232045"/>
              <a:ext cx="2855060" cy="373191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4" name="Shape 254"/>
            <p:cNvSpPr/>
            <p:nvPr/>
          </p:nvSpPr>
          <p:spPr>
            <a:xfrm flipV="1">
              <a:off x="3355862" y="2232045"/>
              <a:ext cx="2855061" cy="224319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257" name="Group 257"/>
            <p:cNvGrpSpPr/>
            <p:nvPr/>
          </p:nvGrpSpPr>
          <p:grpSpPr>
            <a:xfrm>
              <a:off x="-1" y="523704"/>
              <a:ext cx="819292" cy="819293"/>
              <a:chOff x="0" y="0"/>
              <a:chExt cx="819291" cy="819291"/>
            </a:xfrm>
          </p:grpSpPr>
          <p:sp>
            <p:nvSpPr>
              <p:cNvPr id="255" name="Shape 255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60" name="Group 260"/>
            <p:cNvGrpSpPr/>
            <p:nvPr/>
          </p:nvGrpSpPr>
          <p:grpSpPr>
            <a:xfrm>
              <a:off x="-1" y="7274380"/>
              <a:ext cx="819292" cy="819292"/>
              <a:chOff x="0" y="0"/>
              <a:chExt cx="819291" cy="819291"/>
            </a:xfrm>
          </p:grpSpPr>
          <p:sp>
            <p:nvSpPr>
              <p:cNvPr id="258" name="Shape 258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261" name="Shape 261"/>
            <p:cNvSpPr/>
            <p:nvPr/>
          </p:nvSpPr>
          <p:spPr>
            <a:xfrm>
              <a:off x="3355865" y="2970281"/>
              <a:ext cx="3670621" cy="1086933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2" name="Shape 262"/>
            <p:cNvSpPr/>
            <p:nvPr/>
          </p:nvSpPr>
          <p:spPr>
            <a:xfrm flipV="1">
              <a:off x="3355862" y="4057213"/>
              <a:ext cx="3670625" cy="418029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 flipV="1">
              <a:off x="3355864" y="4057213"/>
              <a:ext cx="3670623" cy="1906749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266" name="Group 266"/>
            <p:cNvGrpSpPr/>
            <p:nvPr/>
          </p:nvGrpSpPr>
          <p:grpSpPr>
            <a:xfrm>
              <a:off x="7145087" y="7189858"/>
              <a:ext cx="819292" cy="819292"/>
              <a:chOff x="0" y="0"/>
              <a:chExt cx="819291" cy="819291"/>
            </a:xfrm>
          </p:grpSpPr>
          <p:sp>
            <p:nvSpPr>
              <p:cNvPr id="264" name="Shape 264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5" name="Shape 265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69" name="Group 269"/>
            <p:cNvGrpSpPr/>
            <p:nvPr/>
          </p:nvGrpSpPr>
          <p:grpSpPr>
            <a:xfrm>
              <a:off x="6210922" y="1822399"/>
              <a:ext cx="819292" cy="819293"/>
              <a:chOff x="0" y="0"/>
              <a:chExt cx="819291" cy="819291"/>
            </a:xfrm>
          </p:grpSpPr>
          <p:sp>
            <p:nvSpPr>
              <p:cNvPr id="267" name="Shape 267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8" name="Shape 268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72" name="Group 272"/>
            <p:cNvGrpSpPr/>
            <p:nvPr/>
          </p:nvGrpSpPr>
          <p:grpSpPr>
            <a:xfrm>
              <a:off x="5041236" y="5494684"/>
              <a:ext cx="819292" cy="819292"/>
              <a:chOff x="0" y="0"/>
              <a:chExt cx="819291" cy="819291"/>
            </a:xfrm>
          </p:grpSpPr>
          <p:sp>
            <p:nvSpPr>
              <p:cNvPr id="270" name="Shape 270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75" name="Group 275"/>
            <p:cNvGrpSpPr/>
            <p:nvPr/>
          </p:nvGrpSpPr>
          <p:grpSpPr>
            <a:xfrm>
              <a:off x="7026486" y="3647567"/>
              <a:ext cx="819292" cy="819292"/>
              <a:chOff x="0" y="0"/>
              <a:chExt cx="819291" cy="819291"/>
            </a:xfrm>
          </p:grpSpPr>
          <p:sp>
            <p:nvSpPr>
              <p:cNvPr id="273" name="Shape 273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8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78" name="Group 278"/>
            <p:cNvGrpSpPr/>
            <p:nvPr/>
          </p:nvGrpSpPr>
          <p:grpSpPr>
            <a:xfrm>
              <a:off x="7892807" y="1872486"/>
              <a:ext cx="819292" cy="819292"/>
              <a:chOff x="0" y="0"/>
              <a:chExt cx="819291" cy="819291"/>
            </a:xfrm>
          </p:grpSpPr>
          <p:sp>
            <p:nvSpPr>
              <p:cNvPr id="276" name="Shape 276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9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81" name="Group 281"/>
            <p:cNvGrpSpPr/>
            <p:nvPr/>
          </p:nvGrpSpPr>
          <p:grpSpPr>
            <a:xfrm>
              <a:off x="7042675" y="328295"/>
              <a:ext cx="819292" cy="819292"/>
              <a:chOff x="0" y="0"/>
              <a:chExt cx="819291" cy="819291"/>
            </a:xfrm>
          </p:grpSpPr>
          <p:sp>
            <p:nvSpPr>
              <p:cNvPr id="279" name="Shape 279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0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84" name="Group 284"/>
            <p:cNvGrpSpPr/>
            <p:nvPr/>
          </p:nvGrpSpPr>
          <p:grpSpPr>
            <a:xfrm>
              <a:off x="5558297" y="3647567"/>
              <a:ext cx="819292" cy="819292"/>
              <a:chOff x="0" y="0"/>
              <a:chExt cx="819291" cy="819291"/>
            </a:xfrm>
          </p:grpSpPr>
          <p:sp>
            <p:nvSpPr>
              <p:cNvPr id="282" name="Shape 282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1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285" name="Shape 285"/>
            <p:cNvSpPr/>
            <p:nvPr/>
          </p:nvSpPr>
          <p:spPr>
            <a:xfrm flipH="1">
              <a:off x="6620568" y="1147586"/>
              <a:ext cx="831753" cy="67481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288" name="Group 288"/>
            <p:cNvGrpSpPr/>
            <p:nvPr/>
          </p:nvGrpSpPr>
          <p:grpSpPr>
            <a:xfrm>
              <a:off x="5934556" y="7189858"/>
              <a:ext cx="819292" cy="819292"/>
              <a:chOff x="0" y="0"/>
              <a:chExt cx="819291" cy="819291"/>
            </a:xfrm>
          </p:grpSpPr>
          <p:sp>
            <p:nvSpPr>
              <p:cNvPr id="286" name="Shape 286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291" name="Group 291"/>
            <p:cNvGrpSpPr/>
            <p:nvPr/>
          </p:nvGrpSpPr>
          <p:grpSpPr>
            <a:xfrm>
              <a:off x="6428207" y="5494684"/>
              <a:ext cx="819292" cy="819292"/>
              <a:chOff x="0" y="0"/>
              <a:chExt cx="819291" cy="819291"/>
            </a:xfrm>
          </p:grpSpPr>
          <p:sp>
            <p:nvSpPr>
              <p:cNvPr id="289" name="Shape 289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292" name="Shape 292"/>
            <p:cNvSpPr/>
            <p:nvPr/>
          </p:nvSpPr>
          <p:spPr>
            <a:xfrm>
              <a:off x="7452321" y="1147586"/>
              <a:ext cx="850133" cy="72490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3" name="Shape 293"/>
            <p:cNvSpPr/>
            <p:nvPr/>
          </p:nvSpPr>
          <p:spPr>
            <a:xfrm flipH="1">
              <a:off x="5967943" y="2641691"/>
              <a:ext cx="652626" cy="100587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620568" y="2641691"/>
              <a:ext cx="815564" cy="100587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5450881" y="4466859"/>
              <a:ext cx="517063" cy="1027826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5967943" y="4466859"/>
              <a:ext cx="869910" cy="1027826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7" name="Shape 297"/>
            <p:cNvSpPr/>
            <p:nvPr/>
          </p:nvSpPr>
          <p:spPr>
            <a:xfrm flipH="1">
              <a:off x="6344202" y="6313976"/>
              <a:ext cx="493651" cy="875883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837852" y="6313975"/>
              <a:ext cx="716880" cy="875884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301" name="Group 301"/>
            <p:cNvGrpSpPr/>
            <p:nvPr/>
          </p:nvGrpSpPr>
          <p:grpSpPr>
            <a:xfrm>
              <a:off x="6837852" y="1352409"/>
              <a:ext cx="1023535" cy="492287"/>
              <a:chOff x="0" y="0"/>
              <a:chExt cx="1023533" cy="492285"/>
            </a:xfrm>
          </p:grpSpPr>
          <p:sp>
            <p:nvSpPr>
              <p:cNvPr id="299" name="Shape 299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300" name="Shape 300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304" name="Group 304"/>
            <p:cNvGrpSpPr/>
            <p:nvPr/>
          </p:nvGrpSpPr>
          <p:grpSpPr>
            <a:xfrm>
              <a:off x="5553326" y="4978083"/>
              <a:ext cx="1023535" cy="492287"/>
              <a:chOff x="0" y="0"/>
              <a:chExt cx="1023533" cy="492285"/>
            </a:xfrm>
          </p:grpSpPr>
          <p:sp>
            <p:nvSpPr>
              <p:cNvPr id="302" name="Shape 302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303" name="Shape 303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307" name="Group 307"/>
            <p:cNvGrpSpPr/>
            <p:nvPr/>
          </p:nvGrpSpPr>
          <p:grpSpPr>
            <a:xfrm>
              <a:off x="6325795" y="6862771"/>
              <a:ext cx="1023535" cy="492287"/>
              <a:chOff x="0" y="0"/>
              <a:chExt cx="1023533" cy="492285"/>
            </a:xfrm>
          </p:grpSpPr>
          <p:sp>
            <p:nvSpPr>
              <p:cNvPr id="305" name="Shape 305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306" name="Shape 306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310" name="Group 310"/>
            <p:cNvGrpSpPr/>
            <p:nvPr/>
          </p:nvGrpSpPr>
          <p:grpSpPr>
            <a:xfrm>
              <a:off x="6097489" y="3076327"/>
              <a:ext cx="1023534" cy="492287"/>
              <a:chOff x="0" y="0"/>
              <a:chExt cx="1023533" cy="492285"/>
            </a:xfrm>
          </p:grpSpPr>
          <p:sp>
            <p:nvSpPr>
              <p:cNvPr id="308" name="Shape 308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313" name="Group 313"/>
            <p:cNvGrpSpPr/>
            <p:nvPr/>
          </p:nvGrpSpPr>
          <p:grpSpPr>
            <a:xfrm>
              <a:off x="2514980" y="2013883"/>
              <a:ext cx="1164900" cy="557009"/>
              <a:chOff x="0" y="0"/>
              <a:chExt cx="1164898" cy="557007"/>
            </a:xfrm>
          </p:grpSpPr>
          <p:sp>
            <p:nvSpPr>
              <p:cNvPr id="311" name="Shape 311"/>
              <p:cNvSpPr/>
              <p:nvPr/>
            </p:nvSpPr>
            <p:spPr>
              <a:xfrm>
                <a:off x="0" y="-1"/>
                <a:ext cx="1164899" cy="557009"/>
              </a:xfrm>
              <a:prstGeom prst="rect">
                <a:avLst/>
              </a:prstGeom>
              <a:blipFill rotWithShape="1">
                <a:blip r:embed="rId2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2" name="Shape 312"/>
              <p:cNvSpPr/>
              <p:nvPr/>
            </p:nvSpPr>
            <p:spPr>
              <a:xfrm>
                <a:off x="0" y="-1"/>
                <a:ext cx="1164899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16" name="Group 316"/>
            <p:cNvGrpSpPr/>
            <p:nvPr/>
          </p:nvGrpSpPr>
          <p:grpSpPr>
            <a:xfrm>
              <a:off x="2502206" y="6470585"/>
              <a:ext cx="1425258" cy="562662"/>
              <a:chOff x="0" y="0"/>
              <a:chExt cx="1425257" cy="562661"/>
            </a:xfrm>
          </p:grpSpPr>
          <p:sp>
            <p:nvSpPr>
              <p:cNvPr id="314" name="Shape 314"/>
              <p:cNvSpPr/>
              <p:nvPr/>
            </p:nvSpPr>
            <p:spPr>
              <a:xfrm>
                <a:off x="0" y="-1"/>
                <a:ext cx="1425258" cy="562662"/>
              </a:xfrm>
              <a:prstGeom prst="rect">
                <a:avLst/>
              </a:prstGeom>
              <a:blipFill rotWithShape="1">
                <a:blip r:embed="rId2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0" y="-1"/>
                <a:ext cx="1425258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19" name="Group 319"/>
            <p:cNvGrpSpPr/>
            <p:nvPr/>
          </p:nvGrpSpPr>
          <p:grpSpPr>
            <a:xfrm>
              <a:off x="28824" y="0"/>
              <a:ext cx="606435" cy="656591"/>
              <a:chOff x="0" y="0"/>
              <a:chExt cx="606434" cy="656590"/>
            </a:xfrm>
          </p:grpSpPr>
          <p:sp>
            <p:nvSpPr>
              <p:cNvPr id="317" name="Shape 317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2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22" name="Group 322"/>
            <p:cNvGrpSpPr/>
            <p:nvPr/>
          </p:nvGrpSpPr>
          <p:grpSpPr>
            <a:xfrm>
              <a:off x="5920119" y="81351"/>
              <a:ext cx="606435" cy="656591"/>
              <a:chOff x="0" y="0"/>
              <a:chExt cx="606434" cy="656590"/>
            </a:xfrm>
          </p:grpSpPr>
          <p:sp>
            <p:nvSpPr>
              <p:cNvPr id="320" name="Shape 320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2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</p:grpSp>
      <p:sp>
        <p:nvSpPr>
          <p:cNvPr id="324" name="Shape 324"/>
          <p:cNvSpPr/>
          <p:nvPr/>
        </p:nvSpPr>
        <p:spPr>
          <a:xfrm>
            <a:off x="5001889" y="3497969"/>
            <a:ext cx="1695691" cy="483700"/>
          </a:xfrm>
          <a:prstGeom prst="line">
            <a:avLst/>
          </a:prstGeom>
          <a:ln w="50800">
            <a:solidFill>
              <a:srgbClr val="F79646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5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327" name="Group 327"/>
          <p:cNvGrpSpPr/>
          <p:nvPr/>
        </p:nvGrpSpPr>
        <p:grpSpPr>
          <a:xfrm>
            <a:off x="357717" y="5298987"/>
            <a:ext cx="1468027" cy="656592"/>
            <a:chOff x="0" y="0"/>
            <a:chExt cx="1468026" cy="656590"/>
          </a:xfrm>
        </p:grpSpPr>
        <p:sp>
          <p:nvSpPr>
            <p:cNvPr id="325" name="Shape 325"/>
            <p:cNvSpPr/>
            <p:nvPr/>
          </p:nvSpPr>
          <p:spPr>
            <a:xfrm>
              <a:off x="0" y="0"/>
              <a:ext cx="1468027" cy="656591"/>
            </a:xfrm>
            <a:prstGeom prst="rect">
              <a:avLst/>
            </a:prstGeom>
            <a:blipFill rotWithShape="1">
              <a:blip r:embed="rId2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6" name="Shape 326"/>
            <p:cNvSpPr/>
            <p:nvPr/>
          </p:nvSpPr>
          <p:spPr>
            <a:xfrm>
              <a:off x="0" y="0"/>
              <a:ext cx="14680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330" name="Group 330"/>
          <p:cNvGrpSpPr/>
          <p:nvPr/>
        </p:nvGrpSpPr>
        <p:grpSpPr>
          <a:xfrm>
            <a:off x="96301" y="6141055"/>
            <a:ext cx="3230333" cy="1193628"/>
            <a:chOff x="0" y="0"/>
            <a:chExt cx="3230331" cy="1193627"/>
          </a:xfrm>
        </p:grpSpPr>
        <p:sp>
          <p:nvSpPr>
            <p:cNvPr id="328" name="Shape 328"/>
            <p:cNvSpPr/>
            <p:nvPr/>
          </p:nvSpPr>
          <p:spPr>
            <a:xfrm>
              <a:off x="-1" y="-1"/>
              <a:ext cx="3230333" cy="1193629"/>
            </a:xfrm>
            <a:prstGeom prst="rect">
              <a:avLst/>
            </a:prstGeom>
            <a:blipFill rotWithShape="1">
              <a:blip r:embed="rId29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9" name="Shape 329"/>
            <p:cNvSpPr/>
            <p:nvPr/>
          </p:nvSpPr>
          <p:spPr>
            <a:xfrm>
              <a:off x="-1" y="-1"/>
              <a:ext cx="3230333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331" name="Shape 331"/>
          <p:cNvSpPr/>
          <p:nvPr/>
        </p:nvSpPr>
        <p:spPr>
          <a:xfrm>
            <a:off x="4094367" y="3518547"/>
            <a:ext cx="794479" cy="4991827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anchor="ctr" bIns="50800" lIns="50800" rIns="50800" tIns="50800"/>
          <a:lstStyle/>
          <a:p>
            <a:pPr lvl="0">
              <a:defRPr sz="2400"/>
            </a:pPr>
          </a:p>
        </p:txBody>
      </p:sp>
      <p:sp>
        <p:nvSpPr>
          <p:cNvPr id="332" name="Shape 332"/>
          <p:cNvSpPr/>
          <p:nvPr/>
        </p:nvSpPr>
        <p:spPr>
          <a:xfrm flipH="1" rot="16200000">
            <a:off x="3256367" y="5814186"/>
            <a:ext cx="895566" cy="400549"/>
          </a:xfrm>
          <a:prstGeom prst="rightArrow">
            <a:avLst>
              <a:gd fmla="val 52365" name="adj1"/>
              <a:gd fmla="val 57932" name="adj2"/>
            </a:avLst>
          </a:prstGeom>
          <a:blipFill>
            <a:blip r:embed="rId30"/>
          </a:blipFill>
          <a:ln w="12700">
            <a:miter lim="400000"/>
          </a:ln>
          <a:effectLst>
            <a:outerShdw algn="b" blurRad="50800" dir="5400000" dist="12700" kx="0" ky="0" rotWithShape="0" sx="100000" sy="100000">
              <a:srgbClr val="000000">
                <a:alpha val="50000"/>
              </a:srgbClr>
            </a:outerShdw>
          </a:effectLst>
        </p:spPr>
        <p:txBody>
          <a:bodyPr anchor="ctr" bIns="0" lIns="0" rIns="0" tIns="0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name="文本框 1" id="333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  <p:timing>
    <p:tnLst>
      <p:par>
        <p:cTn dur="indefinite" fill="hold" id="1" nodeType="tmRoot" restart="never">
          <p:childTnLst>
            <p:seq concurrent="1" nextAc="seek" prevAc="none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0" presetSubtype="0">
                                  <p:stCondLst>
                                    <p:cond delay="0"/>
                                  </p:stCondLst>
                                  <p:iterate backwards="0"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0" animBg="1" bldLvl="1" build="whole" grpId="1" rev="0" spid="324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showMasterPhAnim="1" showMasterSp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1" type="body"/>
          </p:nvPr>
        </p:nvSpPr>
        <p:spPr>
          <a:xfrm>
            <a:off x="147963" y="1906870"/>
            <a:ext cx="11704322" cy="6436926"/>
          </a:xfrm>
          <a:prstGeom prst="rect">
            <a:avLst/>
          </a:prstGeom>
        </p:spPr>
        <p:txBody>
          <a:bodyPr/>
          <a:lstStyle/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当前输入</a:t>
            </a:r>
            <a:endParaRPr sz="2800"/>
          </a:p>
          <a:p>
            <a:pPr indent="-224517" lvl="1" marL="681717">
              <a:spcBef>
                <a:spcPts val="300"/>
              </a:spcBef>
              <a:defRPr sz="1800"/>
            </a:pPr>
            <a:r>
              <a:rPr sz="2200"/>
              <a:t>w2 w4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当前输出</a:t>
            </a:r>
            <a:endParaRPr sz="2800"/>
          </a:p>
          <a:p>
            <a:pPr indent="-224517" lvl="1" marL="681717">
              <a:spcBef>
                <a:spcPts val="300"/>
              </a:spcBef>
              <a:buClr>
                <a:srgbClr val="FF0000"/>
              </a:buClr>
              <a:defRPr sz="1800"/>
            </a:pPr>
            <a:r>
              <a:rPr sz="2200">
                <a:solidFill>
                  <a:srgbClr val="FF0000"/>
                </a:solidFill>
              </a:rPr>
              <a:t>p2</a:t>
            </a:r>
            <a:r>
              <a:rPr sz="2200"/>
              <a:t> w3</a:t>
            </a:r>
            <a:endParaRPr sz="3800"/>
          </a:p>
          <a:p>
            <a:pPr indent="-300037" lvl="0" marL="300037">
              <a:spcBef>
                <a:spcPts val="400"/>
              </a:spcBef>
              <a:defRPr sz="1800"/>
            </a:pPr>
            <a:r>
              <a:rPr sz="2800"/>
              <a:t>随机梯度下降</a:t>
            </a:r>
          </a:p>
        </p:txBody>
      </p:sp>
      <p:sp>
        <p:nvSpPr>
          <p:cNvPr id="335" name="Shape 335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(cbow+hs)</a:t>
            </a:r>
            <a:r>
              <a:rPr sz="6200"/>
              <a:t>训练词向量</a:t>
            </a:r>
            <a:r>
              <a:rPr sz="6200"/>
              <a:t>(2)</a:t>
            </a:r>
          </a:p>
        </p:txBody>
      </p:sp>
      <p:grpSp>
        <p:nvGrpSpPr>
          <p:cNvPr id="447" name="Group 447"/>
          <p:cNvGrpSpPr/>
          <p:nvPr/>
        </p:nvGrpSpPr>
        <p:grpSpPr>
          <a:xfrm>
            <a:off x="4073512" y="1578574"/>
            <a:ext cx="8712100" cy="8093672"/>
            <a:chOff x="0" y="0"/>
            <a:chExt cx="8712098" cy="8093671"/>
          </a:xfrm>
        </p:grpSpPr>
        <p:grpSp>
          <p:nvGrpSpPr>
            <p:cNvPr id="338" name="Group 338"/>
            <p:cNvGrpSpPr/>
            <p:nvPr/>
          </p:nvGrpSpPr>
          <p:grpSpPr>
            <a:xfrm>
              <a:off x="1234212" y="2098744"/>
              <a:ext cx="1323122" cy="557009"/>
              <a:chOff x="0" y="0"/>
              <a:chExt cx="1323120" cy="557007"/>
            </a:xfrm>
          </p:grpSpPr>
          <p:sp>
            <p:nvSpPr>
              <p:cNvPr id="336" name="Shape 336"/>
              <p:cNvSpPr/>
              <p:nvPr/>
            </p:nvSpPr>
            <p:spPr>
              <a:xfrm>
                <a:off x="0" y="-1"/>
                <a:ext cx="1323121" cy="557009"/>
              </a:xfrm>
              <a:prstGeom prst="rect">
                <a:avLst/>
              </a:prstGeom>
              <a:blipFill rotWithShape="1">
                <a:blip r:embed="rId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0" y="-1"/>
                <a:ext cx="132312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41" name="Group 341"/>
            <p:cNvGrpSpPr/>
            <p:nvPr/>
          </p:nvGrpSpPr>
          <p:grpSpPr>
            <a:xfrm>
              <a:off x="3679880" y="2070496"/>
              <a:ext cx="1383492" cy="557009"/>
              <a:chOff x="0" y="0"/>
              <a:chExt cx="1383490" cy="557007"/>
            </a:xfrm>
          </p:grpSpPr>
          <p:sp>
            <p:nvSpPr>
              <p:cNvPr id="339" name="Shape 339"/>
              <p:cNvSpPr/>
              <p:nvPr/>
            </p:nvSpPr>
            <p:spPr>
              <a:xfrm>
                <a:off x="0" y="-1"/>
                <a:ext cx="1383491" cy="557009"/>
              </a:xfrm>
              <a:prstGeom prst="rect">
                <a:avLst/>
              </a:prstGeom>
              <a:blipFill rotWithShape="1">
                <a:blip r:embed="rId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0" y="-1"/>
                <a:ext cx="1383491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44" name="Group 344"/>
            <p:cNvGrpSpPr/>
            <p:nvPr/>
          </p:nvGrpSpPr>
          <p:grpSpPr>
            <a:xfrm>
              <a:off x="28824" y="2161245"/>
              <a:ext cx="819292" cy="819293"/>
              <a:chOff x="0" y="0"/>
              <a:chExt cx="819291" cy="819291"/>
            </a:xfrm>
          </p:grpSpPr>
          <p:sp>
            <p:nvSpPr>
              <p:cNvPr id="342" name="Shape 342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47" name="Group 347"/>
            <p:cNvGrpSpPr/>
            <p:nvPr/>
          </p:nvGrpSpPr>
          <p:grpSpPr>
            <a:xfrm>
              <a:off x="-1" y="4048709"/>
              <a:ext cx="819292" cy="819292"/>
              <a:chOff x="0" y="0"/>
              <a:chExt cx="819291" cy="819291"/>
            </a:xfrm>
          </p:grpSpPr>
          <p:sp>
            <p:nvSpPr>
              <p:cNvPr id="345" name="Shape 345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50" name="Group 350"/>
            <p:cNvGrpSpPr/>
            <p:nvPr/>
          </p:nvGrpSpPr>
          <p:grpSpPr>
            <a:xfrm>
              <a:off x="28822" y="5778609"/>
              <a:ext cx="819292" cy="819292"/>
              <a:chOff x="0" y="0"/>
              <a:chExt cx="819291" cy="819291"/>
            </a:xfrm>
          </p:grpSpPr>
          <p:sp>
            <p:nvSpPr>
              <p:cNvPr id="348" name="Shape 348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66" name="Group 366"/>
            <p:cNvGrpSpPr/>
            <p:nvPr/>
          </p:nvGrpSpPr>
          <p:grpSpPr>
            <a:xfrm>
              <a:off x="2536571" y="2560635"/>
              <a:ext cx="819295" cy="3812972"/>
              <a:chOff x="0" y="0"/>
              <a:chExt cx="819293" cy="3812970"/>
            </a:xfrm>
          </p:grpSpPr>
          <p:grpSp>
            <p:nvGrpSpPr>
              <p:cNvPr id="353" name="Group 353"/>
              <p:cNvGrpSpPr/>
              <p:nvPr/>
            </p:nvGrpSpPr>
            <p:grpSpPr>
              <a:xfrm>
                <a:off x="2" y="-1"/>
                <a:ext cx="819292" cy="819293"/>
                <a:chOff x="0" y="0"/>
                <a:chExt cx="819291" cy="819291"/>
              </a:xfrm>
            </p:grpSpPr>
            <p:sp>
              <p:nvSpPr>
                <p:cNvPr id="351" name="Shape 351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7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352" name="Shape 352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356" name="Group 356"/>
              <p:cNvGrpSpPr/>
              <p:nvPr/>
            </p:nvGrpSpPr>
            <p:grpSpPr>
              <a:xfrm>
                <a:off x="-1" y="1504960"/>
                <a:ext cx="819293" cy="819292"/>
                <a:chOff x="0" y="0"/>
                <a:chExt cx="819291" cy="819291"/>
              </a:xfrm>
            </p:grpSpPr>
            <p:sp>
              <p:nvSpPr>
                <p:cNvPr id="354" name="Shape 354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8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355" name="Shape 355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359" name="Group 359"/>
              <p:cNvGrpSpPr/>
              <p:nvPr/>
            </p:nvGrpSpPr>
            <p:grpSpPr>
              <a:xfrm>
                <a:off x="117602" y="2307364"/>
                <a:ext cx="584090" cy="525274"/>
                <a:chOff x="0" y="0"/>
                <a:chExt cx="584089" cy="525272"/>
              </a:xfrm>
            </p:grpSpPr>
            <p:sp>
              <p:nvSpPr>
                <p:cNvPr id="357" name="Shape 357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9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358" name="Shape 358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362" name="Group 362"/>
              <p:cNvGrpSpPr/>
              <p:nvPr/>
            </p:nvGrpSpPr>
            <p:grpSpPr>
              <a:xfrm>
                <a:off x="1" y="2993679"/>
                <a:ext cx="819292" cy="819292"/>
                <a:chOff x="0" y="0"/>
                <a:chExt cx="819291" cy="819291"/>
              </a:xfrm>
            </p:grpSpPr>
            <p:sp>
              <p:nvSpPr>
                <p:cNvPr id="360" name="Shape 360"/>
                <p:cNvSpPr/>
                <p:nvPr/>
              </p:nvSpPr>
              <p:spPr>
                <a:xfrm>
                  <a:off x="-1" y="-1"/>
                  <a:ext cx="819293" cy="8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fill="norm" h="19679" stroke="1" w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rotWithShape="1">
                  <a:blip r:embed="rId10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361" name="Shape 361"/>
                <p:cNvSpPr/>
                <p:nvPr/>
              </p:nvSpPr>
              <p:spPr>
                <a:xfrm>
                  <a:off x="119982" y="119982"/>
                  <a:ext cx="579327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  <p:grpSp>
            <p:nvGrpSpPr>
              <p:cNvPr id="365" name="Group 365"/>
              <p:cNvGrpSpPr/>
              <p:nvPr/>
            </p:nvGrpSpPr>
            <p:grpSpPr>
              <a:xfrm>
                <a:off x="117602" y="819291"/>
                <a:ext cx="584090" cy="525273"/>
                <a:chOff x="0" y="0"/>
                <a:chExt cx="584089" cy="525272"/>
              </a:xfrm>
            </p:grpSpPr>
            <p:sp>
              <p:nvSpPr>
                <p:cNvPr id="363" name="Shape 363"/>
                <p:cNvSpPr/>
                <p:nvPr/>
              </p:nvSpPr>
              <p:spPr>
                <a:xfrm>
                  <a:off x="-1" y="-1"/>
                  <a:ext cx="584091" cy="525274"/>
                </a:xfrm>
                <a:prstGeom prst="rect">
                  <a:avLst/>
                </a:prstGeom>
                <a:blipFill rotWithShape="1">
                  <a:blip r:embed="rId11"/>
                  <a:srcRect b="0" l="0" r="0" t="0"/>
                  <a:stretch>
                    <a:fillRect/>
                  </a:stretch>
                </a:blipFill>
                <a:ln cap="flat" w="12700">
                  <a:noFill/>
                  <a:miter lim="400000"/>
                </a:ln>
                <a:effectLst/>
              </p:spPr>
              <p:txBody>
                <a:bodyPr anchor="t" bIns="65023" lIns="65023" numCol="1" rIns="65023" tIns="65023" wrap="square">
                  <a:noAutofit/>
                </a:bodyPr>
                <a:lstStyle/>
                <a:p>
                  <a:pPr algn="l" defTabSz="914400" lvl="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364" name="Shape 364"/>
                <p:cNvSpPr/>
                <p:nvPr/>
              </p:nvSpPr>
              <p:spPr>
                <a:xfrm>
                  <a:off x="-1" y="-1"/>
                  <a:ext cx="584091" cy="485649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anchor="t" bIns="65023" lIns="65023" numCol="1" rIns="65023" tIns="65023" wrap="square">
                  <a:spAutoFit/>
                </a:bodyPr>
                <a:lstStyle>
                  <a:lvl1pPr algn="l" defTabSz="914400"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400"/>
                    <a:t> </a:t>
                  </a:r>
                </a:p>
              </p:txBody>
            </p:sp>
          </p:grpSp>
        </p:grpSp>
        <p:sp>
          <p:nvSpPr>
            <p:cNvPr id="367" name="Shape 367"/>
            <p:cNvSpPr/>
            <p:nvPr/>
          </p:nvSpPr>
          <p:spPr>
            <a:xfrm>
              <a:off x="848115" y="2570891"/>
              <a:ext cx="1688460" cy="39939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848114" y="2570891"/>
              <a:ext cx="1688458" cy="190435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48115" y="2570891"/>
              <a:ext cx="1688459" cy="339307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0" name="Shape 370"/>
            <p:cNvSpPr/>
            <p:nvPr/>
          </p:nvSpPr>
          <p:spPr>
            <a:xfrm flipV="1">
              <a:off x="848113" y="2970281"/>
              <a:ext cx="1688462" cy="321797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 flipV="1">
              <a:off x="848113" y="5963961"/>
              <a:ext cx="1688461" cy="22429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2" name="Shape 372"/>
            <p:cNvSpPr/>
            <p:nvPr/>
          </p:nvSpPr>
          <p:spPr>
            <a:xfrm flipV="1">
              <a:off x="848113" y="4475241"/>
              <a:ext cx="1688459" cy="171301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375" name="Group 375"/>
            <p:cNvGrpSpPr/>
            <p:nvPr/>
          </p:nvGrpSpPr>
          <p:grpSpPr>
            <a:xfrm>
              <a:off x="2557333" y="1014701"/>
              <a:ext cx="606435" cy="656591"/>
              <a:chOff x="0" y="0"/>
              <a:chExt cx="606434" cy="656590"/>
            </a:xfrm>
          </p:grpSpPr>
          <p:sp>
            <p:nvSpPr>
              <p:cNvPr id="373" name="Shape 373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1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376" name="Shape 376"/>
            <p:cNvSpPr/>
            <p:nvPr/>
          </p:nvSpPr>
          <p:spPr>
            <a:xfrm flipV="1">
              <a:off x="3355865" y="2232045"/>
              <a:ext cx="2855058" cy="738237"/>
            </a:xfrm>
            <a:prstGeom prst="line">
              <a:avLst/>
            </a:prstGeom>
            <a:noFill/>
            <a:ln cap="flat" w="25400">
              <a:solidFill>
                <a:srgbClr val="C0504D"/>
              </a:solidFill>
              <a:prstDash val="solid"/>
              <a:bevel/>
              <a:tailEnd len="med" type="triangle" w="med"/>
            </a:ln>
            <a:effectLst>
              <a:outerShdw algn="b" blurRad="50800" dir="5400000" dist="25400" kx="0" ky="0" rotWithShape="0" sx="100000" sy="100000">
                <a:srgbClr val="000000">
                  <a:alpha val="38000"/>
                </a:srgbClr>
              </a:outerShdw>
            </a:effectLst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 flipV="1">
              <a:off x="3355864" y="2232045"/>
              <a:ext cx="2855060" cy="3731917"/>
            </a:xfrm>
            <a:prstGeom prst="line">
              <a:avLst/>
            </a:prstGeom>
            <a:noFill/>
            <a:ln cap="flat" w="25400">
              <a:solidFill>
                <a:srgbClr val="C0504D"/>
              </a:solidFill>
              <a:prstDash val="solid"/>
              <a:bevel/>
              <a:tailEnd len="med" type="triangle" w="med"/>
            </a:ln>
            <a:effectLst>
              <a:outerShdw algn="b" blurRad="50800" dir="5400000" dist="25400" kx="0" ky="0" rotWithShape="0" sx="100000" sy="100000">
                <a:srgbClr val="000000">
                  <a:alpha val="38000"/>
                </a:srgbClr>
              </a:outerShdw>
            </a:effectLst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8" name="Shape 378"/>
            <p:cNvSpPr/>
            <p:nvPr/>
          </p:nvSpPr>
          <p:spPr>
            <a:xfrm flipV="1">
              <a:off x="3355862" y="2232045"/>
              <a:ext cx="2855061" cy="2243197"/>
            </a:xfrm>
            <a:prstGeom prst="line">
              <a:avLst/>
            </a:prstGeom>
            <a:noFill/>
            <a:ln cap="flat" w="25400">
              <a:solidFill>
                <a:srgbClr val="C0504D"/>
              </a:solidFill>
              <a:prstDash val="solid"/>
              <a:bevel/>
              <a:tailEnd len="med" type="triangle" w="med"/>
            </a:ln>
            <a:effectLst>
              <a:outerShdw algn="b" blurRad="50800" dir="5400000" dist="25400" kx="0" ky="0" rotWithShape="0" sx="100000" sy="100000">
                <a:srgbClr val="000000">
                  <a:alpha val="38000"/>
                </a:srgbClr>
              </a:outerShdw>
            </a:effectLst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381" name="Group 381"/>
            <p:cNvGrpSpPr/>
            <p:nvPr/>
          </p:nvGrpSpPr>
          <p:grpSpPr>
            <a:xfrm>
              <a:off x="-1" y="523704"/>
              <a:ext cx="819292" cy="819293"/>
              <a:chOff x="0" y="0"/>
              <a:chExt cx="819291" cy="819291"/>
            </a:xfrm>
          </p:grpSpPr>
          <p:sp>
            <p:nvSpPr>
              <p:cNvPr id="379" name="Shape 379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84" name="Group 384"/>
            <p:cNvGrpSpPr/>
            <p:nvPr/>
          </p:nvGrpSpPr>
          <p:grpSpPr>
            <a:xfrm>
              <a:off x="-1" y="7274380"/>
              <a:ext cx="819292" cy="819292"/>
              <a:chOff x="0" y="0"/>
              <a:chExt cx="819291" cy="819291"/>
            </a:xfrm>
          </p:grpSpPr>
          <p:sp>
            <p:nvSpPr>
              <p:cNvPr id="382" name="Shape 382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385" name="Shape 385"/>
            <p:cNvSpPr/>
            <p:nvPr/>
          </p:nvSpPr>
          <p:spPr>
            <a:xfrm>
              <a:off x="3355865" y="2970281"/>
              <a:ext cx="3670621" cy="1086933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6" name="Shape 386"/>
            <p:cNvSpPr/>
            <p:nvPr/>
          </p:nvSpPr>
          <p:spPr>
            <a:xfrm flipV="1">
              <a:off x="3355862" y="4057213"/>
              <a:ext cx="3670625" cy="418029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7" name="Shape 387"/>
            <p:cNvSpPr/>
            <p:nvPr/>
          </p:nvSpPr>
          <p:spPr>
            <a:xfrm flipV="1">
              <a:off x="3355864" y="4057213"/>
              <a:ext cx="3670623" cy="1906749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390" name="Group 390"/>
            <p:cNvGrpSpPr/>
            <p:nvPr/>
          </p:nvGrpSpPr>
          <p:grpSpPr>
            <a:xfrm>
              <a:off x="7145087" y="7189858"/>
              <a:ext cx="819292" cy="819292"/>
              <a:chOff x="0" y="0"/>
              <a:chExt cx="819291" cy="819291"/>
            </a:xfrm>
          </p:grpSpPr>
          <p:sp>
            <p:nvSpPr>
              <p:cNvPr id="388" name="Shape 388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93" name="Group 393"/>
            <p:cNvGrpSpPr/>
            <p:nvPr/>
          </p:nvGrpSpPr>
          <p:grpSpPr>
            <a:xfrm>
              <a:off x="6210922" y="1822399"/>
              <a:ext cx="819292" cy="819293"/>
              <a:chOff x="0" y="0"/>
              <a:chExt cx="819291" cy="819291"/>
            </a:xfrm>
          </p:grpSpPr>
          <p:sp>
            <p:nvSpPr>
              <p:cNvPr id="391" name="Shape 391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5041236" y="5494684"/>
              <a:ext cx="819292" cy="819292"/>
              <a:chOff x="0" y="0"/>
              <a:chExt cx="819291" cy="819291"/>
            </a:xfrm>
          </p:grpSpPr>
          <p:sp>
            <p:nvSpPr>
              <p:cNvPr id="394" name="Shape 394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>
              <a:off x="7026486" y="3647567"/>
              <a:ext cx="819292" cy="819292"/>
              <a:chOff x="0" y="0"/>
              <a:chExt cx="819291" cy="819291"/>
            </a:xfrm>
          </p:grpSpPr>
          <p:sp>
            <p:nvSpPr>
              <p:cNvPr id="397" name="Shape 397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8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8" name="Shape 398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7892807" y="1872486"/>
              <a:ext cx="819292" cy="819292"/>
              <a:chOff x="0" y="0"/>
              <a:chExt cx="819291" cy="819291"/>
            </a:xfrm>
          </p:grpSpPr>
          <p:sp>
            <p:nvSpPr>
              <p:cNvPr id="400" name="Shape 400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19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05" name="Group 405"/>
            <p:cNvGrpSpPr/>
            <p:nvPr/>
          </p:nvGrpSpPr>
          <p:grpSpPr>
            <a:xfrm>
              <a:off x="7042675" y="328295"/>
              <a:ext cx="819292" cy="819292"/>
              <a:chOff x="0" y="0"/>
              <a:chExt cx="819291" cy="819291"/>
            </a:xfrm>
          </p:grpSpPr>
          <p:sp>
            <p:nvSpPr>
              <p:cNvPr id="403" name="Shape 403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0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4" name="Shape 404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5558297" y="3647567"/>
              <a:ext cx="819292" cy="819292"/>
              <a:chOff x="0" y="0"/>
              <a:chExt cx="819291" cy="819291"/>
            </a:xfrm>
          </p:grpSpPr>
          <p:sp>
            <p:nvSpPr>
              <p:cNvPr id="406" name="Shape 406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1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7" name="Shape 407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409" name="Shape 409"/>
            <p:cNvSpPr/>
            <p:nvPr/>
          </p:nvSpPr>
          <p:spPr>
            <a:xfrm flipH="1">
              <a:off x="6620568" y="1147586"/>
              <a:ext cx="831753" cy="674815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412" name="Group 412"/>
            <p:cNvGrpSpPr/>
            <p:nvPr/>
          </p:nvGrpSpPr>
          <p:grpSpPr>
            <a:xfrm>
              <a:off x="5934556" y="7189858"/>
              <a:ext cx="819292" cy="819292"/>
              <a:chOff x="0" y="0"/>
              <a:chExt cx="819291" cy="819291"/>
            </a:xfrm>
          </p:grpSpPr>
          <p:sp>
            <p:nvSpPr>
              <p:cNvPr id="410" name="Shape 410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2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1" name="Shape 411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15" name="Group 415"/>
            <p:cNvGrpSpPr/>
            <p:nvPr/>
          </p:nvGrpSpPr>
          <p:grpSpPr>
            <a:xfrm>
              <a:off x="6428207" y="5494684"/>
              <a:ext cx="819292" cy="819292"/>
              <a:chOff x="0" y="0"/>
              <a:chExt cx="819291" cy="819291"/>
            </a:xfrm>
          </p:grpSpPr>
          <p:sp>
            <p:nvSpPr>
              <p:cNvPr id="413" name="Shape 413"/>
              <p:cNvSpPr/>
              <p:nvPr/>
            </p:nvSpPr>
            <p:spPr>
              <a:xfrm>
                <a:off x="-1" y="-1"/>
                <a:ext cx="819293" cy="819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fill="norm" h="19679" stroke="1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3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x="119982" y="119982"/>
                <a:ext cx="579327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sp>
          <p:nvSpPr>
            <p:cNvPr id="416" name="Shape 416"/>
            <p:cNvSpPr/>
            <p:nvPr/>
          </p:nvSpPr>
          <p:spPr>
            <a:xfrm>
              <a:off x="7452321" y="1147586"/>
              <a:ext cx="850133" cy="724901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7" name="Shape 417"/>
            <p:cNvSpPr/>
            <p:nvPr/>
          </p:nvSpPr>
          <p:spPr>
            <a:xfrm flipH="1">
              <a:off x="5967943" y="2641691"/>
              <a:ext cx="652626" cy="100587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8" name="Shape 418"/>
            <p:cNvSpPr/>
            <p:nvPr/>
          </p:nvSpPr>
          <p:spPr>
            <a:xfrm>
              <a:off x="6620568" y="2641691"/>
              <a:ext cx="815564" cy="1005877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9" name="Shape 419"/>
            <p:cNvSpPr/>
            <p:nvPr/>
          </p:nvSpPr>
          <p:spPr>
            <a:xfrm flipH="1">
              <a:off x="5450881" y="4466859"/>
              <a:ext cx="517063" cy="1027826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0" name="Shape 420"/>
            <p:cNvSpPr/>
            <p:nvPr/>
          </p:nvSpPr>
          <p:spPr>
            <a:xfrm>
              <a:off x="5967943" y="4466859"/>
              <a:ext cx="869910" cy="1027826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1" name="Shape 421"/>
            <p:cNvSpPr/>
            <p:nvPr/>
          </p:nvSpPr>
          <p:spPr>
            <a:xfrm flipH="1">
              <a:off x="6344202" y="6313976"/>
              <a:ext cx="493651" cy="875883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2" name="Shape 422"/>
            <p:cNvSpPr/>
            <p:nvPr/>
          </p:nvSpPr>
          <p:spPr>
            <a:xfrm>
              <a:off x="6837852" y="6313975"/>
              <a:ext cx="716880" cy="875884"/>
            </a:xfrm>
            <a:prstGeom prst="line">
              <a:avLst/>
            </a:prstGeom>
            <a:noFill/>
            <a:ln cap="flat" w="12700">
              <a:solidFill>
                <a:srgbClr val="4A7EBB"/>
              </a:solidFill>
              <a:prstDash val="solid"/>
              <a:bevel/>
              <a:tailEnd len="med" type="triangle" w="med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457200" lvl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425" name="Group 425"/>
            <p:cNvGrpSpPr/>
            <p:nvPr/>
          </p:nvGrpSpPr>
          <p:grpSpPr>
            <a:xfrm>
              <a:off x="6837852" y="1352409"/>
              <a:ext cx="1023535" cy="492287"/>
              <a:chOff x="0" y="0"/>
              <a:chExt cx="1023533" cy="492285"/>
            </a:xfrm>
          </p:grpSpPr>
          <p:sp>
            <p:nvSpPr>
              <p:cNvPr id="423" name="Shape 423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5553326" y="4978083"/>
              <a:ext cx="1023535" cy="492287"/>
              <a:chOff x="0" y="0"/>
              <a:chExt cx="1023533" cy="492285"/>
            </a:xfrm>
          </p:grpSpPr>
          <p:sp>
            <p:nvSpPr>
              <p:cNvPr id="426" name="Shape 426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431" name="Group 431"/>
            <p:cNvGrpSpPr/>
            <p:nvPr/>
          </p:nvGrpSpPr>
          <p:grpSpPr>
            <a:xfrm>
              <a:off x="6325795" y="6862771"/>
              <a:ext cx="1023535" cy="492287"/>
              <a:chOff x="0" y="0"/>
              <a:chExt cx="1023533" cy="492285"/>
            </a:xfrm>
          </p:grpSpPr>
          <p:sp>
            <p:nvSpPr>
              <p:cNvPr id="429" name="Shape 429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6097489" y="3076327"/>
              <a:ext cx="1023534" cy="492287"/>
              <a:chOff x="0" y="0"/>
              <a:chExt cx="1023533" cy="492285"/>
            </a:xfrm>
          </p:grpSpPr>
          <p:sp>
            <p:nvSpPr>
              <p:cNvPr id="432" name="Shape 432"/>
              <p:cNvSpPr/>
              <p:nvPr/>
            </p:nvSpPr>
            <p:spPr>
              <a:xfrm>
                <a:off x="0" y="6637"/>
                <a:ext cx="302590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0</a:t>
                </a:r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720944" y="0"/>
                <a:ext cx="302590" cy="485648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non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1</a:t>
                </a:r>
              </a:p>
            </p:txBody>
          </p:sp>
        </p:grpSp>
        <p:grpSp>
          <p:nvGrpSpPr>
            <p:cNvPr id="437" name="Group 437"/>
            <p:cNvGrpSpPr/>
            <p:nvPr/>
          </p:nvGrpSpPr>
          <p:grpSpPr>
            <a:xfrm>
              <a:off x="2514980" y="2013883"/>
              <a:ext cx="1164900" cy="557009"/>
              <a:chOff x="0" y="0"/>
              <a:chExt cx="1164898" cy="557007"/>
            </a:xfrm>
          </p:grpSpPr>
          <p:sp>
            <p:nvSpPr>
              <p:cNvPr id="435" name="Shape 435"/>
              <p:cNvSpPr/>
              <p:nvPr/>
            </p:nvSpPr>
            <p:spPr>
              <a:xfrm>
                <a:off x="0" y="-1"/>
                <a:ext cx="1164899" cy="557009"/>
              </a:xfrm>
              <a:prstGeom prst="rect">
                <a:avLst/>
              </a:prstGeom>
              <a:blipFill rotWithShape="1">
                <a:blip r:embed="rId24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0" y="-1"/>
                <a:ext cx="1164899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40" name="Group 440"/>
            <p:cNvGrpSpPr/>
            <p:nvPr/>
          </p:nvGrpSpPr>
          <p:grpSpPr>
            <a:xfrm>
              <a:off x="2502206" y="6470585"/>
              <a:ext cx="1425258" cy="562662"/>
              <a:chOff x="0" y="0"/>
              <a:chExt cx="1425257" cy="562661"/>
            </a:xfrm>
          </p:grpSpPr>
          <p:sp>
            <p:nvSpPr>
              <p:cNvPr id="438" name="Shape 438"/>
              <p:cNvSpPr/>
              <p:nvPr/>
            </p:nvSpPr>
            <p:spPr>
              <a:xfrm>
                <a:off x="0" y="-1"/>
                <a:ext cx="1425258" cy="562662"/>
              </a:xfrm>
              <a:prstGeom prst="rect">
                <a:avLst/>
              </a:prstGeom>
              <a:blipFill rotWithShape="1">
                <a:blip r:embed="rId25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9" name="Shape 439"/>
              <p:cNvSpPr/>
              <p:nvPr/>
            </p:nvSpPr>
            <p:spPr>
              <a:xfrm>
                <a:off x="0" y="-1"/>
                <a:ext cx="1425258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43" name="Group 443"/>
            <p:cNvGrpSpPr/>
            <p:nvPr/>
          </p:nvGrpSpPr>
          <p:grpSpPr>
            <a:xfrm>
              <a:off x="28824" y="0"/>
              <a:ext cx="606435" cy="656591"/>
              <a:chOff x="0" y="0"/>
              <a:chExt cx="606434" cy="656590"/>
            </a:xfrm>
          </p:grpSpPr>
          <p:sp>
            <p:nvSpPr>
              <p:cNvPr id="441" name="Shape 441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26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  <p:grpSp>
          <p:nvGrpSpPr>
            <p:cNvPr id="446" name="Group 446"/>
            <p:cNvGrpSpPr/>
            <p:nvPr/>
          </p:nvGrpSpPr>
          <p:grpSpPr>
            <a:xfrm>
              <a:off x="5991037" y="490996"/>
              <a:ext cx="606435" cy="656591"/>
              <a:chOff x="0" y="0"/>
              <a:chExt cx="606434" cy="656590"/>
            </a:xfrm>
          </p:grpSpPr>
          <p:sp>
            <p:nvSpPr>
              <p:cNvPr id="444" name="Shape 444"/>
              <p:cNvSpPr/>
              <p:nvPr/>
            </p:nvSpPr>
            <p:spPr>
              <a:xfrm>
                <a:off x="-1" y="0"/>
                <a:ext cx="606436" cy="656591"/>
              </a:xfrm>
              <a:prstGeom prst="rect">
                <a:avLst/>
              </a:prstGeom>
              <a:blipFill rotWithShape="1">
                <a:blip r:embed="rId27"/>
                <a:srcRect b="0" l="0" r="0" t="0"/>
                <a:stretch>
                  <a:fillRect/>
                </a:stretch>
              </a:blipFill>
              <a:ln cap="flat" w="12700">
                <a:noFill/>
                <a:miter lim="400000"/>
              </a:ln>
              <a:effectLst/>
            </p:spPr>
            <p:txBody>
              <a:bodyPr anchor="t" bIns="65023" lIns="65023" numCol="1" rIns="65023" tIns="65023" wrap="square">
                <a:noAutofit/>
              </a:bodyPr>
              <a:lstStyle/>
              <a:p>
                <a:pPr algn="l" defTabSz="914400" lvl="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5" name="Shape 445"/>
              <p:cNvSpPr/>
              <p:nvPr/>
            </p:nvSpPr>
            <p:spPr>
              <a:xfrm>
                <a:off x="-1" y="0"/>
                <a:ext cx="606436" cy="485649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anchor="t" bIns="65023" lIns="65023" numCol="1" rIns="65023" tIns="65023" wrap="square">
                <a:spAutoFit/>
              </a:bodyPr>
              <a:lstStyle>
                <a:lvl1pPr algn="l" defTabSz="9144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 </a:t>
                </a:r>
              </a:p>
            </p:txBody>
          </p:sp>
        </p:grpSp>
      </p:grpSp>
      <p:sp>
        <p:nvSpPr>
          <p:cNvPr id="448" name="Shape 448"/>
          <p:cNvSpPr/>
          <p:nvPr/>
        </p:nvSpPr>
        <p:spPr>
          <a:xfrm flipV="1">
            <a:off x="7586444" y="3088610"/>
            <a:ext cx="2478107" cy="503850"/>
          </a:xfrm>
          <a:prstGeom prst="line">
            <a:avLst/>
          </a:prstGeom>
          <a:ln w="50800">
            <a:solidFill>
              <a:srgbClr val="F79646"/>
            </a:solidFill>
            <a:tailEnd type="triangle"/>
          </a:ln>
          <a:effectLst>
            <a:outerShdw algn="b" blurRad="50800" dir="5400000" dist="25400" kx="0" ky="0" rotWithShape="0" sx="100000" sy="100000">
              <a:srgbClr val="000000">
                <a:alpha val="35000"/>
              </a:srgbClr>
            </a:outerShdw>
          </a:effectLst>
        </p:spPr>
        <p:txBody>
          <a:bodyPr bIns="65023" lIns="65023" rIns="65023" tIns="65023"/>
          <a:lstStyle/>
          <a:p>
            <a:pPr algn="l" defTabSz="457200" lvl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451" name="Group 451"/>
          <p:cNvGrpSpPr/>
          <p:nvPr/>
        </p:nvGrpSpPr>
        <p:grpSpPr>
          <a:xfrm>
            <a:off x="814690" y="4445050"/>
            <a:ext cx="1468027" cy="656591"/>
            <a:chOff x="0" y="0"/>
            <a:chExt cx="1468026" cy="656590"/>
          </a:xfrm>
        </p:grpSpPr>
        <p:sp>
          <p:nvSpPr>
            <p:cNvPr id="449" name="Shape 449"/>
            <p:cNvSpPr/>
            <p:nvPr/>
          </p:nvSpPr>
          <p:spPr>
            <a:xfrm>
              <a:off x="0" y="0"/>
              <a:ext cx="1468027" cy="656591"/>
            </a:xfrm>
            <a:prstGeom prst="rect">
              <a:avLst/>
            </a:prstGeom>
            <a:blipFill rotWithShape="1">
              <a:blip r:embed="rId28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0" name="Shape 450"/>
            <p:cNvSpPr/>
            <p:nvPr/>
          </p:nvSpPr>
          <p:spPr>
            <a:xfrm>
              <a:off x="0" y="0"/>
              <a:ext cx="1468027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454" name="Group 454"/>
          <p:cNvGrpSpPr/>
          <p:nvPr/>
        </p:nvGrpSpPr>
        <p:grpSpPr>
          <a:xfrm>
            <a:off x="210577" y="5226142"/>
            <a:ext cx="3709369" cy="1131889"/>
            <a:chOff x="0" y="0"/>
            <a:chExt cx="3709368" cy="1131888"/>
          </a:xfrm>
        </p:grpSpPr>
        <p:sp>
          <p:nvSpPr>
            <p:cNvPr id="452" name="Shape 452"/>
            <p:cNvSpPr/>
            <p:nvPr/>
          </p:nvSpPr>
          <p:spPr>
            <a:xfrm>
              <a:off x="0" y="-1"/>
              <a:ext cx="3709369" cy="1131890"/>
            </a:xfrm>
            <a:prstGeom prst="rect">
              <a:avLst/>
            </a:prstGeom>
            <a:blipFill rotWithShape="1">
              <a:blip r:embed="rId29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3" name="Shape 453"/>
            <p:cNvSpPr/>
            <p:nvPr/>
          </p:nvSpPr>
          <p:spPr>
            <a:xfrm>
              <a:off x="0" y="-1"/>
              <a:ext cx="370936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457" name="Group 457"/>
          <p:cNvGrpSpPr/>
          <p:nvPr/>
        </p:nvGrpSpPr>
        <p:grpSpPr>
          <a:xfrm>
            <a:off x="-1" y="6778569"/>
            <a:ext cx="5126419" cy="569046"/>
            <a:chOff x="0" y="0"/>
            <a:chExt cx="5126417" cy="569045"/>
          </a:xfrm>
        </p:grpSpPr>
        <p:sp>
          <p:nvSpPr>
            <p:cNvPr id="455" name="Shape 455"/>
            <p:cNvSpPr/>
            <p:nvPr/>
          </p:nvSpPr>
          <p:spPr>
            <a:xfrm>
              <a:off x="-1" y="-1"/>
              <a:ext cx="5126419" cy="569047"/>
            </a:xfrm>
            <a:prstGeom prst="rect">
              <a:avLst/>
            </a:prstGeom>
            <a:blipFill rotWithShape="1">
              <a:blip r:embed="rId30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-1" y="-1"/>
              <a:ext cx="5126419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37839" y="8405332"/>
            <a:ext cx="4736615" cy="557009"/>
            <a:chOff x="0" y="0"/>
            <a:chExt cx="4736614" cy="557007"/>
          </a:xfrm>
        </p:grpSpPr>
        <p:sp>
          <p:nvSpPr>
            <p:cNvPr id="458" name="Shape 458"/>
            <p:cNvSpPr/>
            <p:nvPr/>
          </p:nvSpPr>
          <p:spPr>
            <a:xfrm>
              <a:off x="0" y="-1"/>
              <a:ext cx="4736615" cy="557009"/>
            </a:xfrm>
            <a:prstGeom prst="rect">
              <a:avLst/>
            </a:prstGeom>
            <a:blipFill rotWithShape="1">
              <a:blip r:embed="rId31"/>
              <a:srcRect b="0" l="0" r="0" t="0"/>
              <a:stretch>
                <a:fillRect/>
              </a:stretch>
            </a:blipFill>
            <a:ln cap="flat" w="12700">
              <a:noFill/>
              <a:miter lim="400000"/>
            </a:ln>
            <a:effectLst/>
          </p:spPr>
          <p:txBody>
            <a:bodyPr anchor="t" bIns="65023" lIns="65023" numCol="1" rIns="65023" tIns="65023" wrap="square">
              <a:noAutofit/>
            </a:bodyPr>
            <a:lstStyle/>
            <a:p>
              <a:pPr algn="l" defTabSz="914400" lvl="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9" name="Shape 459"/>
            <p:cNvSpPr/>
            <p:nvPr/>
          </p:nvSpPr>
          <p:spPr>
            <a:xfrm>
              <a:off x="0" y="-1"/>
              <a:ext cx="4736615" cy="485649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anchor="t" bIns="65023" lIns="65023" numCol="1" rIns="65023" tIns="65023" wrap="square">
              <a:spAutoFit/>
            </a:bodyPr>
            <a:lstStyle>
              <a:lvl1pPr algn="l" defTabSz="914400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400"/>
                <a:t> </a:t>
              </a:r>
            </a:p>
          </p:txBody>
        </p:sp>
      </p:grpSp>
      <p:sp>
        <p:nvSpPr>
          <p:cNvPr id="461" name="Shape 461"/>
          <p:cNvSpPr/>
          <p:nvPr/>
        </p:nvSpPr>
        <p:spPr>
          <a:xfrm>
            <a:off x="1155656" y="7768152"/>
            <a:ext cx="1361949" cy="43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bIns="65023" lIns="65023" rIns="65023" tIns="65023" wrap="none">
            <a:spAutoFit/>
          </a:bodyPr>
          <a:lstStyle>
            <a:lvl1pPr algn="l" defTabSz="914400">
              <a:defRPr sz="2400">
                <a:solidFill>
                  <a:srgbClr val="FF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0000"/>
                </a:solidFill>
              </a:rPr>
              <a:t>更新权重</a:t>
            </a:r>
          </a:p>
        </p:txBody>
      </p:sp>
      <p:sp>
        <p:nvSpPr>
          <p:cNvPr id="462" name="Shape 462"/>
          <p:cNvSpPr/>
          <p:nvPr/>
        </p:nvSpPr>
        <p:spPr>
          <a:xfrm>
            <a:off x="1277353" y="6385049"/>
            <a:ext cx="1361949" cy="43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bIns="65023" lIns="65023" rIns="65023" tIns="65023" wrap="none">
            <a:spAutoFit/>
          </a:bodyPr>
          <a:lstStyle>
            <a:lvl1pPr algn="l" defTabSz="914400">
              <a:defRPr sz="2400">
                <a:solidFill>
                  <a:srgbClr val="FF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0000"/>
                </a:solidFill>
              </a:rPr>
              <a:t>计算梯度</a:t>
            </a:r>
          </a:p>
        </p:txBody>
      </p:sp>
      <p:sp>
        <p:nvSpPr>
          <p:cNvPr id="463" name="Shape 463"/>
          <p:cNvSpPr/>
          <p:nvPr/>
        </p:nvSpPr>
        <p:spPr>
          <a:xfrm>
            <a:off x="4094367" y="3518547"/>
            <a:ext cx="794479" cy="4991827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anchor="ctr" bIns="50800" lIns="50800" rIns="50800" tIns="50800"/>
          <a:lstStyle/>
          <a:p>
            <a:pPr lvl="0">
              <a:defRPr sz="2400"/>
            </a:pPr>
          </a:p>
        </p:txBody>
      </p:sp>
      <p:sp>
        <p:nvSpPr>
          <p:cNvPr id="464" name="Shape 464"/>
          <p:cNvSpPr/>
          <p:nvPr/>
        </p:nvSpPr>
        <p:spPr>
          <a:xfrm flipH="1" rot="16200000">
            <a:off x="3453409" y="5425135"/>
            <a:ext cx="895566" cy="400550"/>
          </a:xfrm>
          <a:prstGeom prst="rightArrow">
            <a:avLst>
              <a:gd fmla="val 52365" name="adj1"/>
              <a:gd fmla="val 57932" name="adj2"/>
            </a:avLst>
          </a:prstGeom>
          <a:blipFill>
            <a:blip r:embed="rId32"/>
          </a:blipFill>
          <a:ln w="12700">
            <a:miter lim="400000"/>
          </a:ln>
          <a:effectLst>
            <a:outerShdw algn="b" blurRad="50800" dir="5400000" dist="12700" kx="0" ky="0" rotWithShape="0" sx="100000" sy="100000">
              <a:srgbClr val="000000">
                <a:alpha val="50000"/>
              </a:srgbClr>
            </a:outerShdw>
          </a:effectLst>
        </p:spPr>
        <p:txBody>
          <a:bodyPr anchor="ctr" bIns="0" lIns="0" rIns="0" tIns="0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name="文本框 1" id="465" hidden="true"/>
          <p:cNvSpPr txBox="true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15C26E84FDFAEC9C1EDC4254067520DAC322E3F8302F2A458CF4E80F365ADE55AD46478A99DF8BE99C01A1AC071D5AFDAD469EC2EE7A2B2D727B41FF506222196CA7071D67501EDCE4E5892A478A82DD727BE80F365A953540970000DE554B6035F1740EE80F5DE03CC5D5A2FD247FF9B86D55BC8BE95F23B86D54D4FB510F41DC96302FFA398F5FDDFE55BCA8985DE0B905E13B8F5F48CB1D77119DBF702B2DDC96152B5AFD1FB4FD2455BC</a:t>
            </a:r>
          </a:p>
        </p:txBody>
      </p:sp>
    </p:spTree>
  </p:cSld>
  <p:clrMapOvr>
    <a:masterClrMapping/>
  </p:clrMapOvr>
  <p:transition advClick="1" spd="med"/>
  <p:timing>
    <p:tnLst>
      <p:par>
        <p:cTn dur="indefinite" fill="hold" id="1" nodeType="tmRoot" restart="never">
          <p:childTnLst>
            <p:seq concurrent="1" nextAc="seek" prevAc="none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0" presetSubtype="0">
                                  <p:stCondLst>
                                    <p:cond delay="0"/>
                                  </p:stCondLst>
                                  <p:iterate backwards="0"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0" animBg="1" bldLvl="1" build="whole" grpId="1" rev="0" spid="448"/>
    </p:bldLst>
  </p:timing>
</p:sld>
</file>

<file path=ppt/theme/_rels/theme1.xml.rels><?xml version="1.0" encoding="UTF-8" standalone="no"?><Relationships xmlns="http://schemas.openxmlformats.org/package/2006/relationships"><Relationship Id="rId1" Target="../media/image1.png" Type="http://schemas.openxmlformats.org/officeDocument/2006/relationships/image"/></Relationships>
</file>

<file path=ppt/theme/_rels/theme2.xml.rels><?xml version="1.0" encoding="UTF-8" standalone="no"?><Relationships xmlns="http://schemas.openxmlformats.org/package/2006/relationships"><Relationship Id="rId1" Target="../media/image1.png" Type="http://schemas.openxmlformats.org/officeDocument/2006/relationships/image"/></Relationships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4999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a:effectStyle>
        <a:effectStyle>
          <a:effectLst>
            <a:outerShdw algn="b" blurRad="50800" dir="0" dist="12700" kx="0" ky="0" rotWithShape="0" sx="100000" sy="100000">
              <a:srgbClr val="000000">
                <a:alpha val="50000"/>
              </a:srgbClr>
            </a:outerShdw>
          </a:effectLst>
        </a:effectStyle>
        <a:effectStyle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>
        <a:blipFill rotWithShape="1">
          <a:blip r:embed="rId1"/>
          <a:srcRect b="0" l="0" r="0" t="0"/>
          <a:tile algn="tl" flip="none" sx="100000" sy="100000" tx="0" ty="0"/>
        </a:blipFill>
        <a:ln cap="flat" w="12700">
          <a:noFill/>
          <a:miter lim="400000"/>
        </a:ln>
        <a:effectLst>
          <a:outerShdw algn="b" blurRad="38100" dir="5400000" dist="25400" kx="0" ky="0" rotWithShape="0" sx="100000" sy="100000">
            <a:srgbClr val="000000">
              <a:alpha val="50000"/>
            </a:srgbClr>
          </a:outerShdw>
        </a:effectLst>
      </a:spPr>
      <a:bodyPr anchor="ctr" bIns="50800" horzOverflow="overflow" lIns="50800" numCol="1" rIns="50800" rot="0" rtlCol="0" spcCol="38100" spcFirstLastPara="1" tIns="50800" upright="0" vert="horz" vertOverflow="overflow" wrap="square">
        <a:spAutoFit/>
      </a:bodyPr>
      <a:lstStyle>
        <a:defPPr algn="ctr" defTabSz="5842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2400" u="none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cap="flat" w="25400">
          <a:solidFill>
            <a:srgbClr val="000000"/>
          </a:solidFill>
          <a:prstDash val="solid"/>
          <a:miter lim="400000"/>
        </a:ln>
        <a:effectLst/>
      </a:spPr>
      <a:bodyPr anchor="t" bIns="45719" horzOverflow="overflow" lIns="91439" numCol="1" rIns="91439" rot="0" rtlCol="0" spcCol="38100" spcFirstLastPara="1" tIns="45719" upright="0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cap="flat" w="12700">
          <a:noFill/>
          <a:miter lim="400000"/>
        </a:ln>
        <a:effectLst/>
      </a:spPr>
      <a:bodyPr anchor="ctr" bIns="50800" horzOverflow="overflow" lIns="50800" numCol="1" rIns="50800" rot="0" rtlCol="0" spcCol="38100" spcFirstLastPara="1" tIns="50800" upright="0" vert="horz" vertOverflow="overflow" wrap="square">
        <a:spAutoFit/>
      </a:bodyPr>
      <a:lstStyle>
        <a:defPPr algn="ctr" defTabSz="5842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3600" u="none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4999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a:effectStyle>
        <a:effectStyle>
          <a:effectLst>
            <a:outerShdw algn="b" blurRad="50800" dir="0" dist="12700" kx="0" ky="0" rotWithShape="0" sx="100000" sy="100000">
              <a:srgbClr val="000000">
                <a:alpha val="50000"/>
              </a:srgbClr>
            </a:outerShdw>
          </a:effectLst>
        </a:effectStyle>
        <a:effectStyle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>
        <a:blipFill rotWithShape="1">
          <a:blip r:embed="rId1"/>
          <a:srcRect b="0" l="0" r="0" t="0"/>
          <a:tile algn="tl" flip="none" sx="100000" sy="100000" tx="0" ty="0"/>
        </a:blipFill>
        <a:ln cap="flat" w="12700">
          <a:noFill/>
          <a:miter lim="400000"/>
        </a:ln>
        <a:effectLst>
          <a:outerShdw algn="b" blurRad="38100" dir="5400000" dist="25400" kx="0" ky="0" rotWithShape="0" sx="100000" sy="100000">
            <a:srgbClr val="000000">
              <a:alpha val="50000"/>
            </a:srgbClr>
          </a:outerShdw>
        </a:effectLst>
      </a:spPr>
      <a:bodyPr anchor="ctr" bIns="50800" horzOverflow="overflow" lIns="50800" numCol="1" rIns="50800" rot="0" rtlCol="0" spcCol="38100" spcFirstLastPara="1" tIns="50800" upright="0" vert="horz" vertOverflow="overflow" wrap="square">
        <a:spAutoFit/>
      </a:bodyPr>
      <a:lstStyle>
        <a:defPPr algn="ctr" defTabSz="5842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2400" u="none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cap="flat" w="25400">
          <a:solidFill>
            <a:srgbClr val="000000"/>
          </a:solidFill>
          <a:prstDash val="solid"/>
          <a:miter lim="400000"/>
        </a:ln>
        <a:effectLst/>
      </a:spPr>
      <a:bodyPr anchor="t" bIns="45719" horzOverflow="overflow" lIns="91439" numCol="1" rIns="91439" rot="0" rtlCol="0" spcCol="38100" spcFirstLastPara="1" tIns="45719" upright="0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cap="flat" w="12700">
          <a:noFill/>
          <a:miter lim="400000"/>
        </a:ln>
        <a:effectLst/>
      </a:spPr>
      <a:bodyPr anchor="ctr" bIns="50800" horzOverflow="overflow" lIns="50800" numCol="1" rIns="50800" rot="0" rtlCol="0" spcCol="38100" spcFirstLastPara="1" tIns="50800" upright="0" vert="horz" vertOverflow="overflow" wrap="square">
        <a:spAutoFit/>
      </a:bodyPr>
      <a:lstStyle>
        <a:defPPr algn="ctr" defTabSz="5842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3600" u="none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